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0" r:id="rId6"/>
    <p:sldId id="261" r:id="rId7"/>
    <p:sldId id="263" r:id="rId8"/>
    <p:sldId id="264" r:id="rId9"/>
    <p:sldId id="277" r:id="rId10"/>
    <p:sldId id="278" r:id="rId11"/>
    <p:sldId id="265" r:id="rId12"/>
    <p:sldId id="268" r:id="rId13"/>
    <p:sldId id="285" r:id="rId14"/>
    <p:sldId id="286" r:id="rId15"/>
    <p:sldId id="313" r:id="rId16"/>
    <p:sldId id="314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69" r:id="rId29"/>
    <p:sldId id="270" r:id="rId30"/>
    <p:sldId id="271" r:id="rId31"/>
    <p:sldId id="274" r:id="rId32"/>
    <p:sldId id="275" r:id="rId33"/>
    <p:sldId id="341" r:id="rId34"/>
    <p:sldId id="276" r:id="rId35"/>
    <p:sldId id="300" r:id="rId36"/>
    <p:sldId id="301" r:id="rId37"/>
    <p:sldId id="279" r:id="rId38"/>
    <p:sldId id="280" r:id="rId39"/>
    <p:sldId id="281" r:id="rId40"/>
    <p:sldId id="282" r:id="rId41"/>
    <p:sldId id="283" r:id="rId42"/>
    <p:sldId id="284" r:id="rId43"/>
    <p:sldId id="307" r:id="rId44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8"/>
        <p:guide pos="38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77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其体积小、速度快、总体拥有成本低和开放源码等特点。吸引了众多中小型或大型网站的开发者选择 MySQL 作为网站数据库，用于存取数据。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首先，代码导入了 `pymysql` 库，这是一个用于连接和操作 MySQL 数据库的库。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然后，通过调用 `connect` 方法来建立与数据库的连接。`connect` 方法接受一个字典形式的参数。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最后，通过打印 `connect` 可以验证连接是否成功，如果成功连接，将会输出连接对象的信息。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Mongo最大的特点是它支持的查询语言功能非常强大，其语法有点类似于面向对象的查询语言。MongoDB将数据存储在类似JSON的文档中，并且文档中每个JSON串结构可能有所不同。相关信息存储在一起，通过MongoDB查询语言进行快速查询访问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、导入 pymongo 库。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、创建 MongoDB 连接，指定数据库的 IP 地址和端口号。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、指定要操作的数据库和集合。</a:t>
            </a:r>
            <a:endParaRPr lang="zh-CN" altLang="en-US"/>
          </a:p>
          <a:p>
            <a:r>
              <a:rPr lang="en-US" altLang="zh-CN"/>
              <a:t>4</a:t>
            </a:r>
            <a:r>
              <a:rPr lang="zh-CN" altLang="en-US"/>
              <a:t>、使用 find 方法查询指定条件的数据。</a:t>
            </a:r>
            <a:endParaRPr lang="zh-CN" altLang="en-US"/>
          </a:p>
          <a:p>
            <a:r>
              <a:rPr lang="en-US" altLang="zh-CN"/>
              <a:t>5</a:t>
            </a:r>
            <a:r>
              <a:rPr lang="zh-CN" altLang="en-US"/>
              <a:t>、使用 for 循环遍历查询结果并打印出来。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_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430" y="260648"/>
            <a:ext cx="1224137" cy="576064"/>
          </a:xfrm>
          <a:prstGeom prst="rect">
            <a:avLst/>
          </a:prstGeom>
        </p:spPr>
      </p:pic>
      <p:grpSp>
        <p:nvGrpSpPr>
          <p:cNvPr id="20" name="组 7"/>
          <p:cNvGrpSpPr/>
          <p:nvPr userDrawn="1"/>
        </p:nvGrpSpPr>
        <p:grpSpPr>
          <a:xfrm>
            <a:off x="3503713" y="3696447"/>
            <a:ext cx="8688288" cy="1344149"/>
            <a:chOff x="2652042" y="3039561"/>
            <a:chExt cx="6498309" cy="1008112"/>
          </a:xfrm>
          <a:solidFill>
            <a:srgbClr val="C00000">
              <a:alpha val="74000"/>
            </a:srgbClr>
          </a:solidFill>
        </p:grpSpPr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2771800" y="3039561"/>
              <a:ext cx="6378551" cy="10081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652042" y="3039561"/>
              <a:ext cx="54101" cy="1008112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695700" y="3735657"/>
            <a:ext cx="8303683" cy="788671"/>
          </a:xfrm>
        </p:spPr>
        <p:txBody>
          <a:bodyPr>
            <a:normAutofit/>
          </a:bodyPr>
          <a:lstStyle>
            <a:lvl1pPr marL="0" indent="0">
              <a:buNone/>
              <a:defRPr sz="3735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695700" y="4407731"/>
            <a:ext cx="8303683" cy="575733"/>
          </a:xfrm>
        </p:spPr>
        <p:txBody>
          <a:bodyPr>
            <a:normAutofit/>
          </a:bodyPr>
          <a:lstStyle>
            <a:lvl1pPr marL="0" indent="0">
              <a:buNone/>
              <a:defRPr sz="186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4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5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0.jpe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1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2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6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5.png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8.jpeg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86810" y="3954145"/>
            <a:ext cx="3831590" cy="78867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网络爬虫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技术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855" y="257175"/>
            <a:ext cx="1162050" cy="5524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349186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Pymysql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常用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参数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92860"/>
            <a:ext cx="33102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99135" y="1859915"/>
          <a:ext cx="9355455" cy="3428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1790"/>
                <a:gridCol w="7733665"/>
              </a:tblGrid>
              <a:tr h="5365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属性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4819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Host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数据库主机名。默认使用本地主机ip地址’127.0.0.1’</a:t>
                      </a:r>
                      <a:endParaRPr lang="zh-CN" altLang="en-US"/>
                    </a:p>
                  </a:txBody>
                  <a:tcPr/>
                </a:tc>
              </a:tr>
              <a:tr h="4819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User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数据库登录名。默认是当前用户</a:t>
                      </a:r>
                      <a:endParaRPr lang="zh-CN" altLang="en-US"/>
                    </a:p>
                  </a:txBody>
                  <a:tcPr/>
                </a:tc>
              </a:tr>
              <a:tr h="4819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Password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数据库登录的密码。默认为空</a:t>
                      </a:r>
                      <a:endParaRPr lang="zh-CN" altLang="en-US"/>
                    </a:p>
                  </a:txBody>
                  <a:tcPr/>
                </a:tc>
              </a:tr>
              <a:tr h="48196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Db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要使用的数据库名。没有默认值</a:t>
                      </a:r>
                      <a:endParaRPr lang="zh-CN" altLang="en-US"/>
                    </a:p>
                  </a:txBody>
                  <a:tcPr/>
                </a:tc>
              </a:tr>
              <a:tr h="4826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Port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MySQL服务使用的TCP端口。默认是3306</a:t>
                      </a:r>
                      <a:endParaRPr lang="zh-CN" altLang="en-US"/>
                    </a:p>
                  </a:txBody>
                  <a:tcPr/>
                </a:tc>
              </a:tr>
              <a:tr h="4813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charset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数据库编码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存储到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2700"/>
            <a:ext cx="3752850" cy="311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41145"/>
            <a:ext cx="112826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本任务环境中，MySQL在本地运行；MySQL的用户名为：root ；密码为：admin+123@，端口号为：3306，数据库名为：Spider。测试代码如下：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2186305"/>
            <a:ext cx="6400800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pymysql</a:t>
            </a:r>
            <a:endParaRPr lang="zh-CN" altLang="en-US"/>
          </a:p>
          <a:p>
            <a:r>
              <a:rPr lang="zh-CN" altLang="en-US"/>
              <a:t>connect = pymysql.connect(</a:t>
            </a:r>
            <a:endParaRPr lang="zh-CN" altLang="en-US"/>
          </a:p>
          <a:p>
            <a:r>
              <a:rPr lang="zh-CN" altLang="en-US"/>
              <a:t>    # MySQL数据库的IP地址，默认127.0.0.1（代表本地）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  <a:p>
            <a:r>
              <a:rPr lang="zh-CN" altLang="en-US"/>
              <a:t>    # MySQL数据库的用户名</a:t>
            </a:r>
            <a:endParaRPr lang="zh-CN" altLang="en-US"/>
          </a:p>
          <a:p>
            <a:r>
              <a:rPr lang="zh-CN" altLang="en-US"/>
              <a:t>    user='root',</a:t>
            </a:r>
            <a:endParaRPr lang="zh-CN" altLang="en-US"/>
          </a:p>
          <a:p>
            <a:r>
              <a:rPr lang="zh-CN" altLang="en-US"/>
              <a:t>    # MySQL数据库的密码</a:t>
            </a:r>
            <a:endParaRPr lang="zh-CN" altLang="en-US"/>
          </a:p>
          <a:p>
            <a:r>
              <a:rPr lang="zh-CN" altLang="en-US"/>
              <a:t>    passwd='admin+123@',</a:t>
            </a:r>
            <a:endParaRPr lang="zh-CN" altLang="en-US"/>
          </a:p>
          <a:p>
            <a:r>
              <a:rPr lang="zh-CN" altLang="en-US"/>
              <a:t>    # MySQL数据库服务的端口号；默认为3306</a:t>
            </a:r>
            <a:endParaRPr lang="zh-CN" altLang="en-US"/>
          </a:p>
          <a:p>
            <a:r>
              <a:rPr lang="zh-CN" altLang="en-US"/>
              <a:t>    port=3306,</a:t>
            </a:r>
            <a:endParaRPr lang="zh-CN" altLang="en-US"/>
          </a:p>
          <a:p>
            <a:r>
              <a:rPr lang="zh-CN" altLang="en-US"/>
              <a:t>    # 数据库名称</a:t>
            </a:r>
            <a:endParaRPr lang="zh-CN" altLang="en-US"/>
          </a:p>
          <a:p>
            <a:r>
              <a:rPr lang="zh-CN" altLang="en-US"/>
              <a:t>    db='spider',</a:t>
            </a:r>
            <a:endParaRPr lang="zh-CN" altLang="en-US"/>
          </a:p>
          <a:p>
            <a:r>
              <a:rPr lang="zh-CN" altLang="en-US"/>
              <a:t>    # 字符编码</a:t>
            </a:r>
            <a:endParaRPr lang="zh-CN" altLang="en-US"/>
          </a:p>
          <a:p>
            <a:r>
              <a:rPr lang="zh-CN" altLang="en-US"/>
              <a:t>    charset='utf8'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print(connect)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存储到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2700"/>
            <a:ext cx="3752850" cy="311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57655"/>
            <a:ext cx="4220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控制</a:t>
            </a:r>
            <a:r>
              <a:rPr lang="zh-CN" altLang="en-US"/>
              <a:t>台输出如下信息，代表测试</a:t>
            </a:r>
            <a:r>
              <a:rPr lang="zh-CN" altLang="en-US"/>
              <a:t>成功：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026920"/>
            <a:ext cx="8289290" cy="3683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&lt;pymysql.connections.Connection object at 0x0000025F3D8B1208&gt;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914650"/>
            <a:ext cx="8276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控制台输出如下异常信息，请检查</a:t>
            </a:r>
            <a:r>
              <a:rPr lang="en-US" altLang="zh-CN"/>
              <a:t>MySQL</a:t>
            </a:r>
            <a:r>
              <a:rPr lang="zh-CN" altLang="en-US"/>
              <a:t>的参数项目是否正确</a:t>
            </a:r>
            <a:r>
              <a:rPr lang="en-US" altLang="zh-CN"/>
              <a:t>:</a:t>
            </a:r>
            <a:endParaRPr lang="en-US" altLang="zh-CN"/>
          </a:p>
        </p:txBody>
      </p:sp>
      <p:pic>
        <p:nvPicPr>
          <p:cNvPr id="17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3359785"/>
            <a:ext cx="6751320" cy="20256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68325" y="5682615"/>
            <a:ext cx="8702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）在</a:t>
            </a:r>
            <a:r>
              <a:rPr lang="en-US" altLang="zh-CN"/>
              <a:t>Windows cmd </a:t>
            </a:r>
            <a:r>
              <a:rPr lang="zh-CN" altLang="en-US"/>
              <a:t>中查看</a:t>
            </a:r>
            <a:r>
              <a:rPr lang="en-US" altLang="zh-CN"/>
              <a:t>Pymysql</a:t>
            </a:r>
            <a:r>
              <a:rPr lang="zh-CN" altLang="en-US"/>
              <a:t>库是否安装</a:t>
            </a:r>
            <a:r>
              <a:rPr lang="zh-CN" altLang="en-US"/>
              <a:t>成功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）在</a:t>
            </a:r>
            <a:r>
              <a:rPr lang="en-US" altLang="zh-CN"/>
              <a:t>PyCharm </a:t>
            </a:r>
            <a:r>
              <a:rPr lang="zh-CN" altLang="en-US"/>
              <a:t>中查看External Libaries下的site-packages内是否包含Pymysql库</a:t>
            </a:r>
            <a:r>
              <a:rPr lang="zh-CN" altLang="en-US"/>
              <a:t>包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查看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Pymysql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库是否安装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成功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3335"/>
            <a:ext cx="394335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515208544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135" y="2322830"/>
            <a:ext cx="6331585" cy="39096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08330" y="1735455"/>
            <a:ext cx="68427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查看External Libaries下的site-packages内是否包含Pymysql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Products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表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结构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10640"/>
            <a:ext cx="296418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41780"/>
            <a:ext cx="113049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Products表的表结构如下</a:t>
            </a:r>
            <a:r>
              <a:rPr lang="zh-CN" altLang="en-US"/>
              <a:t>：</a:t>
            </a:r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449070" y="2186940"/>
          <a:ext cx="9403715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115"/>
                <a:gridCol w="3243580"/>
                <a:gridCol w="3589020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字段名称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Id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bigint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自动递增，主键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top_class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大类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sec_class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小类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product_name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产品名称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low_price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float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最低价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avg_price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float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平均价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high_price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float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最高价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specs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规格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origin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来源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Unit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单位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update_time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datetime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更新时间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Products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3335"/>
            <a:ext cx="288671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2146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以下是创建Products表的代码：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889760"/>
            <a:ext cx="6714490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pymysql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#1.建立数据库连接</a:t>
            </a:r>
            <a:endParaRPr lang="zh-CN" altLang="en-US"/>
          </a:p>
          <a:p>
            <a:r>
              <a:rPr lang="zh-CN" altLang="en-US"/>
              <a:t>connect = pymysql.connect(</a:t>
            </a:r>
            <a:endParaRPr lang="zh-CN" altLang="en-US"/>
          </a:p>
          <a:p>
            <a:r>
              <a:rPr lang="zh-CN" altLang="en-US"/>
              <a:t>    # MySQL数据库的IP地址，默认127.0.0.1（代表本地）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  <a:p>
            <a:r>
              <a:rPr lang="zh-CN" altLang="en-US"/>
              <a:t>    # MySQL数据库的用户名</a:t>
            </a:r>
            <a:endParaRPr lang="zh-CN" altLang="en-US"/>
          </a:p>
          <a:p>
            <a:r>
              <a:rPr lang="zh-CN" altLang="en-US"/>
              <a:t>    user='root',</a:t>
            </a:r>
            <a:endParaRPr lang="zh-CN" altLang="en-US"/>
          </a:p>
          <a:p>
            <a:r>
              <a:rPr lang="zh-CN" altLang="en-US"/>
              <a:t>    # MySQL数据库的密码</a:t>
            </a:r>
            <a:endParaRPr lang="zh-CN" altLang="en-US"/>
          </a:p>
          <a:p>
            <a:r>
              <a:rPr lang="zh-CN" altLang="en-US"/>
              <a:t>    password='admin+123@',</a:t>
            </a:r>
            <a:endParaRPr lang="zh-CN" altLang="en-US"/>
          </a:p>
          <a:p>
            <a:r>
              <a:rPr lang="zh-CN" altLang="en-US"/>
              <a:t>    # MySQL数据库服务的端口号；默认为3306</a:t>
            </a:r>
            <a:endParaRPr lang="zh-CN" altLang="en-US"/>
          </a:p>
          <a:p>
            <a:r>
              <a:rPr lang="zh-CN" altLang="en-US"/>
              <a:t>    port=3306,</a:t>
            </a:r>
            <a:endParaRPr lang="zh-CN" altLang="en-US"/>
          </a:p>
          <a:p>
            <a:r>
              <a:rPr lang="zh-CN" altLang="en-US"/>
              <a:t>    # 数据库名称</a:t>
            </a:r>
            <a:endParaRPr lang="zh-CN" altLang="en-US"/>
          </a:p>
          <a:p>
            <a:r>
              <a:rPr lang="zh-CN" altLang="en-US"/>
              <a:t>    db='spider',</a:t>
            </a:r>
            <a:endParaRPr lang="zh-CN" altLang="en-US"/>
          </a:p>
          <a:p>
            <a:r>
              <a:rPr lang="zh-CN" altLang="en-US"/>
              <a:t>    # 字符编码</a:t>
            </a:r>
            <a:endParaRPr lang="zh-CN" altLang="en-US"/>
          </a:p>
          <a:p>
            <a:r>
              <a:rPr lang="zh-CN" altLang="en-US"/>
              <a:t>    charset='utf8'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6454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391920"/>
            <a:ext cx="5983605" cy="546544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>
                <a:sym typeface="+mn-ea"/>
              </a:rPr>
              <a:t>#2.使用cursor()方法获取操作游标</a:t>
            </a:r>
            <a:endParaRPr lang="zh-CN" altLang="en-US"/>
          </a:p>
          <a:p>
            <a:r>
              <a:rPr lang="zh-CN" altLang="en-US">
                <a:sym typeface="+mn-ea"/>
              </a:rPr>
              <a:t>cursor = connect.cursor()</a:t>
            </a:r>
            <a:endParaRPr lang="zh-CN" altLang="en-US"/>
          </a:p>
          <a:p>
            <a:r>
              <a:rPr lang="zh-CN" altLang="en-US">
                <a:sym typeface="+mn-ea"/>
              </a:rPr>
              <a:t>#3.创建products表</a:t>
            </a:r>
            <a:endParaRPr lang="zh-CN" altLang="en-US"/>
          </a:p>
          <a:p>
            <a:r>
              <a:rPr lang="zh-CN" altLang="en-US">
                <a:sym typeface="+mn-ea"/>
              </a:rPr>
              <a:t>#如果products表已经存在使用 execute() 方法删除表。</a:t>
            </a:r>
            <a:endParaRPr lang="zh-CN" altLang="en-US"/>
          </a:p>
          <a:p>
            <a:r>
              <a:rPr lang="zh-CN" altLang="en-US">
                <a:sym typeface="+mn-ea"/>
              </a:rPr>
              <a:t>cursor.execute("DROP TABLE IF EXISTS products")</a:t>
            </a:r>
            <a:endParaRPr lang="zh-CN" altLang="en-US"/>
          </a:p>
          <a:p>
            <a:r>
              <a:rPr lang="zh-CN" altLang="en-US">
                <a:sym typeface="+mn-ea"/>
              </a:rPr>
              <a:t>#创建数据表SQL语句</a:t>
            </a:r>
            <a:endParaRPr lang="zh-CN" altLang="en-US"/>
          </a:p>
          <a:p>
            <a:r>
              <a:rPr lang="zh-CN" altLang="en-US">
                <a:sym typeface="+mn-ea"/>
              </a:rPr>
              <a:t>productsSql = """CREATE TABLE products (</a:t>
            </a:r>
            <a:endParaRPr lang="zh-CN" altLang="en-US"/>
          </a:p>
          <a:p>
            <a:r>
              <a:rPr lang="zh-CN" altLang="en-US">
                <a:sym typeface="+mn-ea"/>
              </a:rPr>
              <a:t>         id BIGINT(20)  NOT NULL AUTO_INCREMENT,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top_class VARCHAR(20),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sec_class VARCHAR(20),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product_name VARCHAR(50),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low_price FLOAT,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avg_price FLOAT,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high_price FLOAT,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specs VARCHAR(20),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origin VARCHAR(20),</a:t>
            </a:r>
            <a:endParaRPr lang="zh-CN" altLang="en-US"/>
          </a:p>
          <a:p>
            <a:r>
              <a:rPr lang="zh-CN" altLang="en-US">
                <a:sym typeface="+mn-ea"/>
              </a:rPr>
              <a:t>		   unit VARCHAR(5),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update_time DATETIME,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PRIMARY KEY (`id`))</a:t>
            </a:r>
            <a:endParaRPr lang="zh-CN" altLang="en-US"/>
          </a:p>
          <a:p>
            <a:r>
              <a:rPr lang="zh-CN" altLang="en-US">
                <a:sym typeface="+mn-ea"/>
              </a:rPr>
              <a:t>         """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38060" y="4258945"/>
            <a:ext cx="4503420" cy="147637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#执行创建表</a:t>
            </a:r>
            <a:endParaRPr lang="zh-CN" altLang="en-US"/>
          </a:p>
          <a:p>
            <a:r>
              <a:rPr lang="zh-CN" altLang="en-US">
                <a:sym typeface="+mn-ea"/>
              </a:rPr>
              <a:t>cursor.execute(productsSql)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#4.关闭数据库连接</a:t>
            </a:r>
            <a:endParaRPr lang="zh-CN" altLang="en-US"/>
          </a:p>
          <a:p>
            <a:r>
              <a:rPr lang="zh-CN" altLang="en-US">
                <a:sym typeface="+mn-ea"/>
              </a:rPr>
              <a:t>connect.close()</a:t>
            </a:r>
            <a:endParaRPr lang="zh-CN" altLang="en-US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0000">
            <a:off x="6765290" y="3430905"/>
            <a:ext cx="836930" cy="83693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Products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83335"/>
            <a:ext cx="288671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64310"/>
            <a:ext cx="108000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通过Navicat Premium工具可以在Spider数据库的表下面查看到，已经创建了Products表，</a:t>
            </a:r>
            <a:r>
              <a:rPr lang="zh-CN" altLang="en-US"/>
              <a:t>下图所示为Products表的数据表结构：</a:t>
            </a:r>
            <a:endParaRPr lang="zh-CN" altLang="en-US"/>
          </a:p>
        </p:txBody>
      </p:sp>
      <p:pic>
        <p:nvPicPr>
          <p:cNvPr id="24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880" y="2356485"/>
            <a:ext cx="5355590" cy="4121150"/>
          </a:xfrm>
          <a:prstGeom prst="rect">
            <a:avLst/>
          </a:prstGeom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Products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83335"/>
            <a:ext cx="288671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2214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将数据存入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Products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74445"/>
            <a:ext cx="3905250" cy="3937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49400"/>
            <a:ext cx="112820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接下来，先存入一条数据到Products表内，代码如下：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194560"/>
            <a:ext cx="5888355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pymysql</a:t>
            </a:r>
            <a:endParaRPr lang="zh-CN" altLang="en-US"/>
          </a:p>
          <a:p>
            <a:r>
              <a:rPr lang="zh-CN" altLang="en-US"/>
              <a:t>#1.建立数据库连接</a:t>
            </a:r>
            <a:endParaRPr lang="zh-CN" altLang="en-US"/>
          </a:p>
          <a:p>
            <a:r>
              <a:rPr lang="zh-CN" altLang="en-US"/>
              <a:t>connect = pymysql.connect(</a:t>
            </a:r>
            <a:endParaRPr lang="zh-CN" altLang="en-US"/>
          </a:p>
          <a:p>
            <a:r>
              <a:rPr lang="zh-CN" altLang="en-US"/>
              <a:t>    # MySQL数据库的IP地址，默认127.0.0.1（代表本地）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  <a:p>
            <a:r>
              <a:rPr lang="zh-CN" altLang="en-US"/>
              <a:t>    # MySQL数据库的用户名</a:t>
            </a:r>
            <a:endParaRPr lang="zh-CN" altLang="en-US"/>
          </a:p>
          <a:p>
            <a:r>
              <a:rPr lang="zh-CN" altLang="en-US"/>
              <a:t>    user='root',</a:t>
            </a:r>
            <a:endParaRPr lang="zh-CN" altLang="en-US"/>
          </a:p>
          <a:p>
            <a:r>
              <a:rPr lang="zh-CN" altLang="en-US"/>
              <a:t>    # MySQL数据库的密码</a:t>
            </a:r>
            <a:endParaRPr lang="zh-CN" altLang="en-US"/>
          </a:p>
          <a:p>
            <a:r>
              <a:rPr lang="zh-CN" altLang="en-US"/>
              <a:t>    password='admin+123@',</a:t>
            </a:r>
            <a:endParaRPr lang="zh-CN" altLang="en-US"/>
          </a:p>
          <a:p>
            <a:r>
              <a:rPr lang="zh-CN" altLang="en-US"/>
              <a:t>    # MySQL数据库服务的端口号；默认为3306</a:t>
            </a:r>
            <a:endParaRPr lang="zh-CN" altLang="en-US"/>
          </a:p>
          <a:p>
            <a:r>
              <a:rPr lang="zh-CN" altLang="en-US"/>
              <a:t>    port=3306,</a:t>
            </a:r>
            <a:endParaRPr lang="zh-CN" altLang="en-US"/>
          </a:p>
          <a:p>
            <a:r>
              <a:rPr lang="zh-CN" altLang="en-US"/>
              <a:t>    # 数据库名称</a:t>
            </a:r>
            <a:endParaRPr lang="zh-CN" altLang="en-US"/>
          </a:p>
          <a:p>
            <a:r>
              <a:rPr lang="zh-CN" altLang="en-US"/>
              <a:t>    db='spider',</a:t>
            </a:r>
            <a:endParaRPr lang="zh-CN" altLang="en-US"/>
          </a:p>
          <a:p>
            <a:r>
              <a:rPr lang="zh-CN" altLang="en-US"/>
              <a:t>    # 字符编码</a:t>
            </a:r>
            <a:endParaRPr lang="zh-CN" altLang="en-US"/>
          </a:p>
          <a:p>
            <a:r>
              <a:rPr lang="zh-CN" altLang="en-US"/>
              <a:t>    charset='utf8'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496050" y="3420110"/>
            <a:ext cx="5695950" cy="26612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>
                <a:sym typeface="+mn-ea"/>
              </a:rPr>
              <a:t>#2.使用cursor()方法获取操作游标</a:t>
            </a:r>
            <a:endParaRPr lang="zh-CN" altLang="en-US"/>
          </a:p>
          <a:p>
            <a:r>
              <a:rPr lang="zh-CN" altLang="en-US">
                <a:sym typeface="+mn-ea"/>
              </a:rPr>
              <a:t>cursor = connect.cursor()</a:t>
            </a:r>
            <a:endParaRPr lang="zh-CN" altLang="en-US"/>
          </a:p>
          <a:p>
            <a:r>
              <a:rPr lang="zh-CN" altLang="en-US">
                <a:sym typeface="+mn-ea"/>
              </a:rPr>
              <a:t>#3.products表内新增一条数据</a:t>
            </a:r>
            <a:endParaRPr lang="zh-CN" altLang="en-US"/>
          </a:p>
          <a:p>
            <a:r>
              <a:rPr lang="zh-CN" altLang="en-US">
                <a:sym typeface="+mn-ea"/>
              </a:rPr>
              <a:t>#新增数据SQL语句</a:t>
            </a:r>
            <a:endParaRPr lang="zh-CN" altLang="en-US"/>
          </a:p>
          <a:p>
            <a:r>
              <a:rPr lang="zh-CN" altLang="en-US">
                <a:sym typeface="+mn-ea"/>
              </a:rPr>
              <a:t>insertSql = """INSERT INTO products(top_class,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sec_class, product_name, low_price, avg_price,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high_price, specs, origin, unit, update_time)</a:t>
            </a:r>
            <a:endParaRPr lang="zh-CN" altLang="en-US"/>
          </a:p>
          <a:p>
            <a:r>
              <a:rPr lang="zh-CN" altLang="en-US">
                <a:sym typeface="+mn-ea"/>
              </a:rPr>
              <a:t>         VALUES ('蔬菜', '水菜', '奶白菜', 2.0, 2.0, 3.0,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'大', '冀', '斤', '2022-06-07')</a:t>
            </a:r>
            <a:endParaRPr lang="zh-CN" altLang="en-US"/>
          </a:p>
          <a:p>
            <a:r>
              <a:rPr lang="zh-CN" altLang="en-US">
                <a:sym typeface="+mn-ea"/>
              </a:rPr>
              <a:t>         """</a:t>
            </a:r>
            <a:endParaRPr lang="zh-CN" altLang="en-US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0000">
            <a:off x="6508750" y="2542540"/>
            <a:ext cx="836930" cy="83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75740"/>
            <a:ext cx="5839460" cy="286131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try:</a:t>
            </a:r>
            <a:endParaRPr lang="zh-CN" altLang="en-US"/>
          </a:p>
          <a:p>
            <a:r>
              <a:rPr lang="zh-CN" altLang="en-US">
                <a:sym typeface="+mn-ea"/>
              </a:rPr>
              <a:t>   # 执行sql语句</a:t>
            </a:r>
            <a:endParaRPr lang="zh-CN" altLang="en-US"/>
          </a:p>
          <a:p>
            <a:r>
              <a:rPr lang="zh-CN" altLang="en-US">
                <a:sym typeface="+mn-ea"/>
              </a:rPr>
              <a:t>   cursor.execute(insertSql)</a:t>
            </a:r>
            <a:endParaRPr lang="zh-CN" altLang="en-US"/>
          </a:p>
          <a:p>
            <a:r>
              <a:rPr lang="zh-CN" altLang="en-US">
                <a:sym typeface="+mn-ea"/>
              </a:rPr>
              <a:t>   # 提交到数据库执行</a:t>
            </a:r>
            <a:endParaRPr lang="zh-CN" altLang="en-US"/>
          </a:p>
          <a:p>
            <a:r>
              <a:rPr lang="zh-CN" altLang="en-US">
                <a:sym typeface="+mn-ea"/>
              </a:rPr>
              <a:t>   connect.commit()</a:t>
            </a:r>
            <a:endParaRPr lang="zh-CN" altLang="en-US"/>
          </a:p>
          <a:p>
            <a:r>
              <a:rPr lang="zh-CN" altLang="en-US">
                <a:sym typeface="+mn-ea"/>
              </a:rPr>
              <a:t>except:</a:t>
            </a:r>
            <a:endParaRPr lang="zh-CN" altLang="en-US"/>
          </a:p>
          <a:p>
            <a:r>
              <a:rPr lang="zh-CN" altLang="en-US">
                <a:sym typeface="+mn-ea"/>
              </a:rPr>
              <a:t>   # 发生异常，回滚</a:t>
            </a:r>
            <a:endParaRPr lang="zh-CN" altLang="en-US"/>
          </a:p>
          <a:p>
            <a:r>
              <a:rPr lang="zh-CN" altLang="en-US">
                <a:sym typeface="+mn-ea"/>
              </a:rPr>
              <a:t>   connect.rollback()</a:t>
            </a:r>
            <a:endParaRPr lang="zh-CN" altLang="en-US"/>
          </a:p>
          <a:p>
            <a:r>
              <a:rPr lang="zh-CN" altLang="en-US">
                <a:sym typeface="+mn-ea"/>
              </a:rPr>
              <a:t>#4.关闭数据库连接</a:t>
            </a:r>
            <a:endParaRPr lang="zh-CN" altLang="en-US"/>
          </a:p>
          <a:p>
            <a:r>
              <a:rPr lang="zh-CN" altLang="en-US">
                <a:sym typeface="+mn-ea"/>
              </a:rPr>
              <a:t>connect.close()</a:t>
            </a:r>
            <a:endParaRPr lang="zh-CN" altLang="en-US">
              <a:sym typeface="+mn-ea"/>
            </a:endParaRPr>
          </a:p>
        </p:txBody>
      </p:sp>
      <p:pic>
        <p:nvPicPr>
          <p:cNvPr id="26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5452745"/>
            <a:ext cx="6831965" cy="1003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8330" y="4671060"/>
            <a:ext cx="699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/>
              <a:t>控制台无输出，通过Navicat Premium工具可以观察到</a:t>
            </a:r>
            <a:r>
              <a:rPr lang="en-US" altLang="zh-CN"/>
              <a:t>Products</a:t>
            </a:r>
            <a:r>
              <a:rPr lang="zh-CN" altLang="en-US"/>
              <a:t>表下新增了一条数据，</a:t>
            </a:r>
            <a:r>
              <a:rPr lang="zh-CN" altLang="en-US"/>
              <a:t>如下图：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2214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将数据存入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Products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393382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>
            <p:custDataLst>
              <p:tags r:id="rId2"/>
            </p:custDataLst>
          </p:nvPr>
        </p:nvSpPr>
        <p:spPr>
          <a:xfrm>
            <a:off x="5721985" y="263842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3.2.1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3"/>
            </p:custDataLst>
          </p:nvPr>
        </p:nvSpPr>
        <p:spPr>
          <a:xfrm>
            <a:off x="5721985" y="336105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3.2.2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>
            <p:custDataLst>
              <p:tags r:id="rId4"/>
            </p:custDataLst>
          </p:nvPr>
        </p:nvSpPr>
        <p:spPr>
          <a:xfrm>
            <a:off x="5721985" y="408368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3.2.3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6649085" y="3945254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实施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6649085" y="3231007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存储到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MongoDB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数据库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6649085" y="2516759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存储到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MySQL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数据库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>
            <p:custDataLst>
              <p:tags r:id="rId8"/>
            </p:custDataLst>
          </p:nvPr>
        </p:nvCxnSpPr>
        <p:spPr>
          <a:xfrm>
            <a:off x="5840095" y="2378075"/>
            <a:ext cx="5248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21985" y="1657350"/>
            <a:ext cx="522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任务</a:t>
            </a:r>
            <a:r>
              <a:rPr lang="en-US" altLang="zh-CN" sz="2400" b="1"/>
              <a:t>3</a:t>
            </a:r>
            <a:r>
              <a:rPr lang="zh-CN" altLang="en-US" sz="2400" b="1"/>
              <a:t>.</a:t>
            </a:r>
            <a:r>
              <a:rPr lang="en-US" altLang="zh-CN" sz="2400" b="1"/>
              <a:t>2</a:t>
            </a:r>
            <a:r>
              <a:rPr lang="zh-CN" altLang="en-US" sz="2400" b="1"/>
              <a:t>     存储到</a:t>
            </a:r>
            <a:r>
              <a:rPr lang="zh-CN" altLang="en-US" sz="2400" b="1"/>
              <a:t>数据库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440055" y="1729740"/>
            <a:ext cx="3470275" cy="77787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/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数据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存储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0"/>
            </p:custDataLst>
          </p:nvPr>
        </p:nvSpPr>
        <p:spPr>
          <a:xfrm>
            <a:off x="3999230" y="1657350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217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  <p:bldLst>
      <p:bldP spid="36" grpId="0"/>
      <p:bldP spid="40" grpId="0"/>
      <p:bldP spid="43" grpId="0"/>
      <p:bldP spid="21" grpId="0"/>
      <p:bldP spid="22" grpId="0"/>
      <p:bldP spid="23" grpId="0"/>
      <p:bldP spid="10" grpId="0"/>
      <p:bldP spid="36" grpId="1"/>
      <p:bldP spid="40" grpId="1"/>
      <p:bldP spid="43" grpId="1"/>
      <p:bldP spid="21" grpId="1"/>
      <p:bldP spid="22" grpId="1"/>
      <p:bldP spid="23" grpId="1"/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2146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查询Products表内的数据，并打印到控制台，代码如下：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889760"/>
            <a:ext cx="5904865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pymysql</a:t>
            </a:r>
            <a:endParaRPr lang="zh-CN" altLang="en-US"/>
          </a:p>
          <a:p>
            <a:r>
              <a:rPr lang="zh-CN" altLang="en-US"/>
              <a:t>#1.建立数据库连接</a:t>
            </a:r>
            <a:endParaRPr lang="zh-CN" altLang="en-US"/>
          </a:p>
          <a:p>
            <a:r>
              <a:rPr lang="zh-CN" altLang="en-US"/>
              <a:t>     connect = pymysql.connect(</a:t>
            </a:r>
            <a:endParaRPr lang="zh-CN" altLang="en-US"/>
          </a:p>
          <a:p>
            <a:r>
              <a:rPr lang="zh-CN" altLang="en-US"/>
              <a:t>    # MySQL数据库的IP地址，默认127.0.0.1（代表本地）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  <a:p>
            <a:r>
              <a:rPr lang="zh-CN" altLang="en-US"/>
              <a:t>    # MySQL数据库的用户名</a:t>
            </a:r>
            <a:endParaRPr lang="zh-CN" altLang="en-US"/>
          </a:p>
          <a:p>
            <a:r>
              <a:rPr lang="zh-CN" altLang="en-US"/>
              <a:t>    user='root',</a:t>
            </a:r>
            <a:endParaRPr lang="zh-CN" altLang="en-US"/>
          </a:p>
          <a:p>
            <a:r>
              <a:rPr lang="zh-CN" altLang="en-US"/>
              <a:t>    # MySQL数据库的密码</a:t>
            </a:r>
            <a:endParaRPr lang="zh-CN" altLang="en-US"/>
          </a:p>
          <a:p>
            <a:r>
              <a:rPr lang="zh-CN" altLang="en-US"/>
              <a:t>    password=' admin+123@',</a:t>
            </a:r>
            <a:endParaRPr lang="zh-CN" altLang="en-US"/>
          </a:p>
          <a:p>
            <a:r>
              <a:rPr lang="zh-CN" altLang="en-US"/>
              <a:t>    # MySQL数据库服务的端口号；默认为3306</a:t>
            </a:r>
            <a:endParaRPr lang="zh-CN" altLang="en-US"/>
          </a:p>
          <a:p>
            <a:r>
              <a:rPr lang="zh-CN" altLang="en-US"/>
              <a:t>    port=3306,</a:t>
            </a:r>
            <a:endParaRPr lang="zh-CN" altLang="en-US"/>
          </a:p>
          <a:p>
            <a:r>
              <a:rPr lang="zh-CN" altLang="en-US"/>
              <a:t>    # 数据库名称</a:t>
            </a:r>
            <a:endParaRPr lang="zh-CN" altLang="en-US"/>
          </a:p>
          <a:p>
            <a:r>
              <a:rPr lang="zh-CN" altLang="en-US"/>
              <a:t>    db='spider',</a:t>
            </a:r>
            <a:endParaRPr lang="zh-CN" altLang="en-US"/>
          </a:p>
          <a:p>
            <a:r>
              <a:rPr lang="zh-CN" altLang="en-US"/>
              <a:t>    # 字符编码</a:t>
            </a:r>
            <a:endParaRPr lang="zh-CN" altLang="en-US"/>
          </a:p>
          <a:p>
            <a:r>
              <a:rPr lang="zh-CN" altLang="en-US"/>
              <a:t>    charset='utf8'</a:t>
            </a:r>
            <a:endParaRPr lang="zh-CN" altLang="en-US"/>
          </a:p>
          <a:p>
            <a:r>
              <a:rPr lang="zh-CN" altLang="en-US"/>
              <a:t>  )</a:t>
            </a:r>
            <a:endParaRPr lang="zh-CN" altLang="en-US"/>
          </a:p>
        </p:txBody>
      </p:sp>
      <p:pic>
        <p:nvPicPr>
          <p:cNvPr id="101" name="图片 100"/>
          <p:cNvPicPr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6972935" y="2668270"/>
            <a:ext cx="48768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2214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查询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Products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表内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393382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330" y="1449705"/>
            <a:ext cx="6096000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avgPrice = row[5]</a:t>
            </a:r>
            <a:endParaRPr lang="zh-CN" altLang="en-US"/>
          </a:p>
          <a:p>
            <a:r>
              <a:rPr lang="zh-CN" altLang="en-US">
                <a:sym typeface="+mn-ea"/>
              </a:rPr>
              <a:t>       highPrice = row[6]</a:t>
            </a:r>
            <a:endParaRPr lang="zh-CN" altLang="en-US"/>
          </a:p>
          <a:p>
            <a:r>
              <a:rPr lang="zh-CN" altLang="en-US">
                <a:sym typeface="+mn-ea"/>
              </a:rPr>
              <a:t>       specs = row[7]</a:t>
            </a:r>
            <a:endParaRPr lang="zh-CN" altLang="en-US"/>
          </a:p>
          <a:p>
            <a:r>
              <a:rPr lang="zh-CN" altLang="en-US">
                <a:sym typeface="+mn-ea"/>
              </a:rPr>
              <a:t>       origin = row[8]</a:t>
            </a:r>
            <a:endParaRPr lang="zh-CN" altLang="en-US"/>
          </a:p>
          <a:p>
            <a:r>
              <a:rPr lang="zh-CN" altLang="en-US">
                <a:sym typeface="+mn-ea"/>
              </a:rPr>
              <a:t>       unti= row[9]</a:t>
            </a:r>
            <a:endParaRPr lang="zh-CN" altLang="en-US"/>
          </a:p>
          <a:p>
            <a:r>
              <a:rPr lang="zh-CN" altLang="en-US">
                <a:sym typeface="+mn-ea"/>
              </a:rPr>
              <a:t>       updateTime = row[10]</a:t>
            </a:r>
            <a:endParaRPr lang="zh-CN" altLang="en-US"/>
          </a:p>
          <a:p>
            <a:r>
              <a:rPr lang="zh-CN" altLang="en-US">
                <a:sym typeface="+mn-ea"/>
              </a:rPr>
              <a:t>       # 打印结果</a:t>
            </a:r>
            <a:endParaRPr lang="zh-CN" altLang="en-US"/>
          </a:p>
          <a:p>
            <a:r>
              <a:rPr lang="zh-CN" altLang="en-US">
                <a:sym typeface="+mn-ea"/>
              </a:rPr>
              <a:t>       print("id=%s, 大类=%s, 小类=%s, 产品名称=%s, 最低价=%s," "平均价=%s, 最高价=%s, 规格=%s, 来源=%s, 单位=%s,更新日期=%s" %(id, topClass, secClass, productName, lowPrice,avgPrice, highPrice, specs, origin, unti, updateTime))</a:t>
            </a:r>
            <a:endParaRPr lang="zh-CN" altLang="en-US"/>
          </a:p>
          <a:p>
            <a:r>
              <a:rPr lang="zh-CN" altLang="en-US">
                <a:sym typeface="+mn-ea"/>
              </a:rPr>
              <a:t>except:</a:t>
            </a:r>
            <a:endParaRPr lang="zh-CN" altLang="en-US"/>
          </a:p>
          <a:p>
            <a:r>
              <a:rPr lang="zh-CN" altLang="en-US">
                <a:sym typeface="+mn-ea"/>
              </a:rPr>
              <a:t>        # 发生异常，控制台输出</a:t>
            </a:r>
            <a:endParaRPr lang="zh-CN" altLang="en-US"/>
          </a:p>
          <a:p>
            <a:r>
              <a:rPr lang="zh-CN" altLang="en-US">
                <a:sym typeface="+mn-ea"/>
              </a:rPr>
              <a:t>        print("获取数据失败！")</a:t>
            </a:r>
            <a:endParaRPr lang="zh-CN" altLang="en-US"/>
          </a:p>
          <a:p>
            <a:r>
              <a:rPr lang="zh-CN" altLang="en-US">
                <a:sym typeface="+mn-ea"/>
              </a:rPr>
              <a:t>      #4.关闭数据库连接</a:t>
            </a:r>
            <a:endParaRPr lang="zh-CN" altLang="en-US"/>
          </a:p>
          <a:p>
            <a:r>
              <a:rPr lang="zh-CN" altLang="en-US">
                <a:sym typeface="+mn-ea"/>
              </a:rPr>
              <a:t>connect.close()</a:t>
            </a:r>
            <a:endParaRPr lang="zh-CN" altLang="en-US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19010" y="3733165"/>
            <a:ext cx="2019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输出结果如下</a:t>
            </a:r>
            <a:r>
              <a:rPr lang="zh-CN" altLang="en-US"/>
              <a:t>图：</a:t>
            </a:r>
            <a:endParaRPr lang="zh-CN" altLang="en-US"/>
          </a:p>
        </p:txBody>
      </p:sp>
      <p:pic>
        <p:nvPicPr>
          <p:cNvPr id="27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010" y="4101465"/>
            <a:ext cx="4872990" cy="13093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0000">
            <a:off x="6822440" y="2835275"/>
            <a:ext cx="836930" cy="836930"/>
          </a:xfrm>
          <a:prstGeom prst="rect">
            <a:avLst/>
          </a:prstGeom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2214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查询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Products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表内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393382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462405"/>
            <a:ext cx="110394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接下来，将实现网络爬虫获取到的数据存入到MySQL数据库中。代码如下：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9135" y="2256155"/>
            <a:ext cx="6096000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import pymysql</a:t>
            </a:r>
            <a:endParaRPr lang="zh-CN" altLang="en-US"/>
          </a:p>
          <a:p>
            <a:r>
              <a:rPr lang="zh-CN" altLang="en-US"/>
              <a:t>#前置：使用Rquests 获取URL的response</a:t>
            </a:r>
            <a:endParaRPr lang="zh-CN" altLang="en-US"/>
          </a:p>
          <a:p>
            <a:r>
              <a:rPr lang="zh-CN" altLang="en-US"/>
              <a:t>url = "http://www.techlabplt.com:8080/BD-PC/priceList"</a:t>
            </a:r>
            <a:endParaRPr lang="zh-CN" altLang="en-US"/>
          </a:p>
          <a:p>
            <a:r>
              <a:rPr lang="zh-CN" altLang="en-US"/>
              <a:t>resp = requests.get(url)</a:t>
            </a:r>
            <a:endParaRPr lang="zh-CN" altLang="en-US"/>
          </a:p>
          <a:p>
            <a:r>
              <a:rPr lang="zh-CN" altLang="en-US"/>
              <a:t>resp.encoding = 'UTF-8'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使用BS4解析数据,并输出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#1.把页面源代码交给BeautifulSoup进行处理，生成BS对象并指定html解析器</a:t>
            </a:r>
            <a:endParaRPr lang="zh-CN" altLang="en-US"/>
          </a:p>
          <a:p>
            <a:r>
              <a:rPr lang="zh-CN" altLang="en-US"/>
              <a:t>pageHtml = BeautifulSoup(resp.text, "html.parser")</a:t>
            </a:r>
            <a:endParaRPr lang="zh-CN" altLang="en-US"/>
          </a:p>
          <a:p>
            <a:r>
              <a:rPr lang="zh-CN" altLang="en-US"/>
              <a:t>#2.获取html内的div，div的class为tbl-body。里面包含着需要爬取的数据</a:t>
            </a:r>
            <a:endParaRPr lang="zh-CN" altLang="en-US"/>
          </a:p>
          <a:p>
            <a:r>
              <a:rPr lang="zh-CN" altLang="en-US"/>
              <a:t>tableDiv = pageHtml.find("div", attrs={"class": "tbl-body"})</a:t>
            </a:r>
            <a:endParaRPr lang="zh-CN" altLang="en-US"/>
          </a:p>
        </p:txBody>
      </p:sp>
      <p:pic>
        <p:nvPicPr>
          <p:cNvPr id="102" name="图片 101"/>
          <p:cNvPicPr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7129145" y="2667000"/>
            <a:ext cx="4876800" cy="3253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2214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存储至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135" y="1313815"/>
            <a:ext cx="361124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19860"/>
            <a:ext cx="609600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#3.获取所有的tr</a:t>
            </a:r>
            <a:endParaRPr lang="zh-CN" altLang="en-US"/>
          </a:p>
          <a:p>
            <a:r>
              <a:rPr lang="zh-CN" altLang="en-US"/>
              <a:t>dataDiv = tableDiv.findAll("tr")</a:t>
            </a:r>
            <a:endParaRPr lang="zh-CN" altLang="en-US"/>
          </a:p>
          <a:p>
            <a:r>
              <a:rPr lang="zh-CN" altLang="en-US"/>
              <a:t>#4.删除第一个表头数据</a:t>
            </a:r>
            <a:endParaRPr lang="zh-CN" altLang="en-US"/>
          </a:p>
          <a:p>
            <a:r>
              <a:rPr lang="zh-CN" altLang="en-US"/>
              <a:t>del(dataDiv[0])</a:t>
            </a:r>
            <a:endParaRPr lang="zh-CN" altLang="en-US"/>
          </a:p>
          <a:p>
            <a:r>
              <a:rPr lang="zh-CN" altLang="en-US"/>
              <a:t>#5.建立数据库连接，并使用cursor()方法获取操作游标</a:t>
            </a:r>
            <a:endParaRPr lang="zh-CN" altLang="en-US"/>
          </a:p>
          <a:p>
            <a:r>
              <a:rPr lang="zh-CN" altLang="en-US"/>
              <a:t>connect = pymysql.connect(</a:t>
            </a:r>
            <a:endParaRPr lang="zh-CN" altLang="en-US"/>
          </a:p>
          <a:p>
            <a:r>
              <a:rPr lang="zh-CN" altLang="en-US"/>
              <a:t>    # MySQL数据库的IP地址，默认127.0.0.1（代表本地）</a:t>
            </a:r>
            <a:endParaRPr lang="zh-CN" altLang="en-US"/>
          </a:p>
          <a:p>
            <a:r>
              <a:rPr lang="zh-CN" altLang="en-US"/>
              <a:t>   host='127.0.0.1',</a:t>
            </a:r>
            <a:endParaRPr lang="zh-CN" altLang="en-US"/>
          </a:p>
          <a:p>
            <a:r>
              <a:rPr lang="zh-CN" altLang="en-US"/>
              <a:t>    # MySQL数据库的用户名</a:t>
            </a:r>
            <a:endParaRPr lang="zh-CN" altLang="en-US"/>
          </a:p>
          <a:p>
            <a:r>
              <a:rPr lang="zh-CN" altLang="en-US"/>
              <a:t>   user='root',</a:t>
            </a:r>
            <a:endParaRPr lang="zh-CN" altLang="en-US"/>
          </a:p>
          <a:p>
            <a:r>
              <a:rPr lang="zh-CN" altLang="en-US"/>
              <a:t>    # MySQL数据库的密码</a:t>
            </a:r>
            <a:endParaRPr lang="zh-CN" altLang="en-US"/>
          </a:p>
          <a:p>
            <a:r>
              <a:rPr lang="zh-CN" altLang="en-US"/>
              <a:t>   passwd='admin+123@',</a:t>
            </a:r>
            <a:endParaRPr lang="zh-CN" altLang="en-US"/>
          </a:p>
          <a:p>
            <a:r>
              <a:rPr lang="zh-CN" altLang="en-US"/>
              <a:t>    # MySQL数据库服务的端口号；默认为3306</a:t>
            </a:r>
            <a:endParaRPr lang="zh-CN" altLang="en-US"/>
          </a:p>
          <a:p>
            <a:r>
              <a:rPr lang="zh-CN" altLang="en-US"/>
              <a:t> port=3306,</a:t>
            </a:r>
            <a:endParaRPr lang="zh-CN" altLang="en-US"/>
          </a:p>
          <a:p>
            <a:r>
              <a:rPr lang="zh-CN" altLang="en-US"/>
              <a:t>    # 数据库名称</a:t>
            </a:r>
            <a:endParaRPr lang="zh-CN" altLang="en-US"/>
          </a:p>
          <a:p>
            <a:r>
              <a:rPr lang="zh-CN" altLang="en-US"/>
              <a:t>  db='spider',</a:t>
            </a:r>
            <a:endParaRPr lang="zh-CN" altLang="en-US"/>
          </a:p>
          <a:p>
            <a:r>
              <a:rPr lang="zh-CN" altLang="en-US"/>
              <a:t> # 字符编码</a:t>
            </a:r>
            <a:endParaRPr lang="zh-CN" altLang="en-US"/>
          </a:p>
          <a:p>
            <a:r>
              <a:rPr lang="zh-CN" altLang="en-US"/>
              <a:t>charset='utf8')</a:t>
            </a:r>
            <a:endParaRPr lang="zh-CN" altLang="en-US"/>
          </a:p>
          <a:p>
            <a:r>
              <a:rPr lang="zh-CN" altLang="en-US"/>
              <a:t>cursor = connect.cursor()</a:t>
            </a:r>
            <a:endParaRPr lang="zh-CN" altLang="en-US"/>
          </a:p>
        </p:txBody>
      </p:sp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2214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存储至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135" y="1313815"/>
            <a:ext cx="361124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18590"/>
            <a:ext cx="6096000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#6.循环遍历每一行的数据</a:t>
            </a:r>
            <a:endParaRPr lang="zh-CN" altLang="en-US"/>
          </a:p>
          <a:p>
            <a:r>
              <a:rPr lang="zh-CN" altLang="en-US"/>
              <a:t>for data in dataDiv:</a:t>
            </a:r>
            <a:endParaRPr lang="zh-CN" altLang="en-US"/>
          </a:p>
          <a:p>
            <a:r>
              <a:rPr lang="zh-CN" altLang="en-US"/>
              <a:t>#得到每一行中的每一列</a:t>
            </a:r>
            <a:endParaRPr lang="zh-CN" altLang="en-US"/>
          </a:p>
          <a:p>
            <a:r>
              <a:rPr lang="zh-CN" altLang="en-US"/>
              <a:t>oneData = data.findAll("td")</a:t>
            </a:r>
            <a:endParaRPr lang="zh-CN" altLang="en-US"/>
          </a:p>
          <a:p>
            <a:r>
              <a:rPr lang="zh-CN" altLang="en-US"/>
              <a:t>    insertSql = "INSERT INTO products(top_class, sec_class, product_name," \</a:t>
            </a:r>
            <a:endParaRPr lang="zh-CN" altLang="en-US"/>
          </a:p>
          <a:p>
            <a:r>
              <a:rPr lang="zh-CN" altLang="en-US"/>
              <a:t>                "low_price, avg_price, high_price, specs, origin, unit, update_time)" \</a:t>
            </a:r>
            <a:endParaRPr lang="zh-CN" altLang="en-US"/>
          </a:p>
          <a:p>
            <a:r>
              <a:rPr lang="zh-CN" altLang="en-US"/>
              <a:t>                "VALUES ('%s', '%s', '%s', %d, %d, %d, '%s', '%s', '%s', '%s')" \</a:t>
            </a:r>
            <a:endParaRPr lang="zh-CN" altLang="en-US"/>
          </a:p>
          <a:p>
            <a:r>
              <a:rPr lang="zh-CN" altLang="en-US"/>
              <a:t>                % (oneData[0].text, oneData[1].text, oneData[2].text,</a:t>
            </a:r>
            <a:endParaRPr lang="zh-CN" altLang="en-US"/>
          </a:p>
          <a:p>
            <a:r>
              <a:rPr lang="zh-CN" altLang="en-US"/>
              <a:t>                   float(oneData[3].text), float(oneData[4].text), float(oneData[5].text),</a:t>
            </a:r>
            <a:endParaRPr lang="zh-CN" altLang="en-US"/>
          </a:p>
          <a:p>
            <a:r>
              <a:rPr lang="zh-CN" altLang="en-US"/>
              <a:t>                   oneData[6].text, oneData[7].text, oneData[8].text, oneData[9].text)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40905" y="3080385"/>
            <a:ext cx="4608830" cy="286131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try:</a:t>
            </a:r>
            <a:endParaRPr lang="zh-CN" altLang="en-US"/>
          </a:p>
          <a:p>
            <a:r>
              <a:rPr lang="zh-CN" altLang="en-US">
                <a:sym typeface="+mn-ea"/>
              </a:rPr>
              <a:t>        # 执行sql语句</a:t>
            </a:r>
            <a:endParaRPr lang="zh-CN" altLang="en-US"/>
          </a:p>
          <a:p>
            <a:r>
              <a:rPr lang="zh-CN" altLang="en-US">
                <a:sym typeface="+mn-ea"/>
              </a:rPr>
              <a:t>cursor.execute(insertSql)</a:t>
            </a:r>
            <a:endParaRPr lang="zh-CN" altLang="en-US"/>
          </a:p>
          <a:p>
            <a:r>
              <a:rPr lang="zh-CN" altLang="en-US">
                <a:sym typeface="+mn-ea"/>
              </a:rPr>
              <a:t>  except:</a:t>
            </a:r>
            <a:endParaRPr lang="zh-CN" altLang="en-US"/>
          </a:p>
          <a:p>
            <a:r>
              <a:rPr lang="zh-CN" altLang="en-US">
                <a:sym typeface="+mn-ea"/>
              </a:rPr>
              <a:t>        # 发生异常，回滚 </a:t>
            </a:r>
            <a:endParaRPr lang="zh-CN" altLang="en-US"/>
          </a:p>
          <a:p>
            <a:r>
              <a:rPr lang="zh-CN" altLang="en-US">
                <a:sym typeface="+mn-ea"/>
              </a:rPr>
              <a:t>        print("发生异常")</a:t>
            </a:r>
            <a:endParaRPr lang="zh-CN" altLang="en-US"/>
          </a:p>
          <a:p>
            <a:r>
              <a:rPr lang="zh-CN" altLang="en-US">
                <a:sym typeface="+mn-ea"/>
              </a:rPr>
              <a:t>connect.rollback()</a:t>
            </a:r>
            <a:endParaRPr lang="zh-CN" altLang="en-US"/>
          </a:p>
          <a:p>
            <a:r>
              <a:rPr lang="zh-CN" altLang="en-US">
                <a:sym typeface="+mn-ea"/>
              </a:rPr>
              <a:t>#7.提交到数据库执行并关闭数据库连接</a:t>
            </a:r>
            <a:endParaRPr lang="zh-CN" altLang="en-US"/>
          </a:p>
          <a:p>
            <a:r>
              <a:rPr lang="zh-CN" altLang="en-US">
                <a:sym typeface="+mn-ea"/>
              </a:rPr>
              <a:t>connect.commit()</a:t>
            </a:r>
            <a:endParaRPr lang="zh-CN" altLang="en-US"/>
          </a:p>
          <a:p>
            <a:r>
              <a:rPr lang="zh-CN" altLang="en-US">
                <a:sym typeface="+mn-ea"/>
              </a:rPr>
              <a:t>connect.close()</a:t>
            </a:r>
            <a:endParaRPr lang="zh-CN" altLang="en-US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0000">
            <a:off x="6700520" y="2295525"/>
            <a:ext cx="836930" cy="836930"/>
          </a:xfrm>
          <a:prstGeom prst="rect">
            <a:avLst/>
          </a:prstGeom>
        </p:spPr>
      </p:pic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2214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存储至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135" y="1313815"/>
            <a:ext cx="361124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49400"/>
            <a:ext cx="112414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运行程序，如果在控制台没有输出，表明程序执行成功。通过Navicat Premium工具可以看到在Products表下面新增了100条数据，如下图所示为获取到的数据：</a:t>
            </a:r>
            <a:endParaRPr lang="zh-CN" altLang="en-US"/>
          </a:p>
        </p:txBody>
      </p:sp>
      <p:pic>
        <p:nvPicPr>
          <p:cNvPr id="29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430145"/>
            <a:ext cx="6570345" cy="3749675"/>
          </a:xfrm>
          <a:prstGeom prst="rect">
            <a:avLst/>
          </a:prstGeom>
        </p:spPr>
      </p:pic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2214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存储至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135" y="1313815"/>
            <a:ext cx="361124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7597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80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3.2.2    </a:t>
            </a:r>
            <a:endParaRPr lang="en-US" altLang="zh-CN" sz="4800" b="1"/>
          </a:p>
          <a:p>
            <a:r>
              <a:rPr lang="zh-CN" altLang="en-US" sz="4800" b="1"/>
              <a:t>存储到</a:t>
            </a:r>
            <a:r>
              <a:rPr lang="en-US" altLang="zh-CN" sz="4800" b="1"/>
              <a:t>MongoDB</a:t>
            </a:r>
            <a:r>
              <a:rPr lang="zh-CN" altLang="en-US" sz="4800" b="1"/>
              <a:t>数据库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MongoDB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10640"/>
            <a:ext cx="305498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70025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MongoDB是一个介于关系数据库和非关系数据库之间的产品，属于非关系型数据库，它所支持的数据结构非常松散，其存储的内容形式有点像JSON的BSON格式，因此可以存储比较复杂的数据类型。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115185"/>
            <a:ext cx="7256780" cy="1189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环境搭建：</a:t>
            </a:r>
            <a:endParaRPr lang="zh-CN" altLang="en-US" b="1"/>
          </a:p>
          <a:p>
            <a:r>
              <a:rPr lang="zh-CN" altLang="en-US"/>
              <a:t>1）</a:t>
            </a:r>
            <a:r>
              <a:rPr lang="en-US" altLang="zh-CN"/>
              <a:t>MongoDB </a:t>
            </a:r>
            <a:r>
              <a:rPr lang="zh-CN" altLang="en-US"/>
              <a:t>数据库安装完成，并能正常</a:t>
            </a:r>
            <a:r>
              <a:rPr lang="zh-CN" altLang="en-US"/>
              <a:t>访问。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）安装MongoDB Compass</a:t>
            </a:r>
            <a:r>
              <a:rPr lang="zh-CN" altLang="en-US"/>
              <a:t>工具</a:t>
            </a:r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）安装</a:t>
            </a:r>
            <a:r>
              <a:rPr lang="en-US" altLang="zh-CN"/>
              <a:t>Pymongo</a:t>
            </a:r>
            <a:r>
              <a:rPr lang="zh-CN" altLang="en-US"/>
              <a:t>库</a:t>
            </a:r>
            <a:r>
              <a:rPr lang="en-US" altLang="zh-CN"/>
              <a:t>     Windows cmd</a:t>
            </a:r>
            <a:r>
              <a:rPr lang="zh-CN" altLang="en-US"/>
              <a:t>输入</a:t>
            </a:r>
            <a:r>
              <a:rPr lang="zh-CN" altLang="en-US"/>
              <a:t>命令：</a:t>
            </a:r>
            <a:r>
              <a:rPr lang="en-US" altLang="zh-CN"/>
              <a:t>pip3 install pymongo</a:t>
            </a:r>
            <a:endParaRPr lang="en-US" altLang="zh-CN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6252210"/>
            <a:ext cx="43637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通过MongoDB Compass工具测试</a:t>
            </a:r>
            <a:r>
              <a:rPr lang="zh-CN" altLang="en-US"/>
              <a:t>连通性</a:t>
            </a:r>
            <a:endParaRPr lang="zh-CN" altLang="en-US"/>
          </a:p>
        </p:txBody>
      </p:sp>
      <p:pic>
        <p:nvPicPr>
          <p:cNvPr id="31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3505200"/>
            <a:ext cx="5087620" cy="25463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05585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本任务环境中，MongoDB在本地运行，Python中使用PyMongo库内的MongoClient方法进行连接，测试</a:t>
            </a:r>
            <a:r>
              <a:rPr lang="en-US" altLang="zh-CN"/>
              <a:t>Pymogo </a:t>
            </a:r>
            <a:r>
              <a:rPr lang="zh-CN" altLang="en-US"/>
              <a:t>连接</a:t>
            </a:r>
            <a:r>
              <a:rPr lang="en-US" altLang="zh-CN"/>
              <a:t> MongoDB</a:t>
            </a:r>
            <a:r>
              <a:rPr lang="zh-CN" altLang="en-US"/>
              <a:t>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2342515"/>
            <a:ext cx="6096000" cy="23069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pymongo</a:t>
            </a:r>
            <a:endParaRPr lang="zh-CN" altLang="en-US"/>
          </a:p>
          <a:p>
            <a:r>
              <a:rPr lang="zh-CN" altLang="en-US"/>
              <a:t>connect = pymongo.MongoClient(</a:t>
            </a:r>
            <a:endParaRPr lang="zh-CN" altLang="en-US"/>
          </a:p>
          <a:p>
            <a:r>
              <a:rPr lang="zh-CN" altLang="en-US"/>
              <a:t>    # MongoDB数据库的IP地址，127.0.0.1（代表本地）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  <a:p>
            <a:r>
              <a:rPr lang="zh-CN" altLang="en-US"/>
              <a:t>    # MongoDB数据库服务的端口号；默认端口号27017</a:t>
            </a:r>
            <a:endParaRPr lang="zh-CN" altLang="en-US"/>
          </a:p>
          <a:p>
            <a:r>
              <a:rPr lang="zh-CN" altLang="en-US"/>
              <a:t>    port=27017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print(connect)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4966335"/>
            <a:ext cx="45599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输出结果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330" y="5404485"/>
            <a:ext cx="9915525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MongoClient(host=['127.0.0.1:27017'], document_class=dict, tz_aware=False, connect=True)</a:t>
            </a:r>
            <a:endParaRPr lang="zh-CN" altLang="en-US"/>
          </a:p>
        </p:txBody>
      </p:sp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MongoDB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10640"/>
            <a:ext cx="305498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391920"/>
            <a:ext cx="79298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本示例中，在Spider数据库的Users集合下插入一条用户数据，代码如下：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946910"/>
            <a:ext cx="5782945" cy="45231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pymongo</a:t>
            </a:r>
            <a:endParaRPr lang="zh-CN" altLang="en-US"/>
          </a:p>
          <a:p>
            <a:r>
              <a:rPr lang="zh-CN" altLang="en-US"/>
              <a:t>#1.创建MongoDB连接</a:t>
            </a:r>
            <a:endParaRPr lang="zh-CN" altLang="en-US"/>
          </a:p>
          <a:p>
            <a:r>
              <a:rPr lang="zh-CN" altLang="en-US"/>
              <a:t>connect = pymongo.MongoClient(</a:t>
            </a:r>
            <a:endParaRPr lang="zh-CN" altLang="en-US"/>
          </a:p>
          <a:p>
            <a:r>
              <a:rPr lang="zh-CN" altLang="en-US"/>
              <a:t>    # MongoDB数据库的IP地址，127.0.0.1（代表本地）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  <a:p>
            <a:r>
              <a:rPr lang="zh-CN" altLang="en-US"/>
              <a:t>    # MongoDB数据库服务的端口号；默认端口号27017</a:t>
            </a:r>
            <a:endParaRPr lang="zh-CN" altLang="en-US"/>
          </a:p>
          <a:p>
            <a:r>
              <a:rPr lang="zh-CN" altLang="en-US"/>
              <a:t>    port=27017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#2.指定spider数据库</a:t>
            </a:r>
            <a:endParaRPr lang="zh-CN" altLang="en-US"/>
          </a:p>
          <a:p>
            <a:r>
              <a:rPr lang="zh-CN" altLang="en-US"/>
              <a:t>spiderDB = connect['spider']</a:t>
            </a:r>
            <a:endParaRPr lang="zh-CN" altLang="en-US"/>
          </a:p>
          <a:p>
            <a:r>
              <a:rPr lang="zh-CN" altLang="en-US"/>
              <a:t>#3.指定spider数据库下的users集合</a:t>
            </a:r>
            <a:endParaRPr lang="zh-CN" altLang="en-US"/>
          </a:p>
          <a:p>
            <a:r>
              <a:rPr lang="zh-CN" altLang="en-US"/>
              <a:t>userCollection = spiderDB['users']</a:t>
            </a:r>
            <a:endParaRPr lang="zh-CN" altLang="en-US"/>
          </a:p>
          <a:p>
            <a:r>
              <a:rPr lang="zh-CN" altLang="en-US"/>
              <a:t>#4.插入user数据</a:t>
            </a:r>
            <a:endParaRPr lang="zh-CN" altLang="en-US"/>
          </a:p>
          <a:p>
            <a:r>
              <a:rPr lang="zh-CN" altLang="en-US"/>
              <a:t>user = {</a:t>
            </a:r>
            <a:endParaRPr lang="zh-CN" altLang="en-US"/>
          </a:p>
          <a:p>
            <a:r>
              <a:rPr lang="zh-CN" altLang="en-US"/>
              <a:t>    'username': '张三',</a:t>
            </a:r>
            <a:endParaRPr lang="zh-CN" altLang="en-US"/>
          </a:p>
          <a:p>
            <a:r>
              <a:rPr lang="zh-CN" altLang="en-US"/>
              <a:t>    'password': '123',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68465" y="2641600"/>
            <a:ext cx="5179695" cy="203009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'mobile': '13712341234',</a:t>
            </a:r>
            <a:endParaRPr lang="zh-CN" altLang="en-US"/>
          </a:p>
          <a:p>
            <a:r>
              <a:rPr lang="zh-CN" altLang="en-US">
                <a:sym typeface="+mn-ea"/>
              </a:rPr>
              <a:t>    'gender': '男',</a:t>
            </a:r>
            <a:endParaRPr lang="zh-CN" altLang="en-US"/>
          </a:p>
          <a:p>
            <a:r>
              <a:rPr lang="zh-CN" altLang="en-US">
                <a:sym typeface="+mn-ea"/>
              </a:rPr>
              <a:t>    'createTime': '2016-05-30'</a:t>
            </a:r>
            <a:endParaRPr lang="zh-CN" altLang="en-US"/>
          </a:p>
          <a:p>
            <a:r>
              <a:rPr lang="zh-CN" altLang="en-US">
                <a:sym typeface="+mn-ea"/>
              </a:rPr>
              <a:t>}</a:t>
            </a:r>
            <a:endParaRPr lang="zh-CN" altLang="en-US"/>
          </a:p>
          <a:p>
            <a:r>
              <a:rPr lang="zh-CN" altLang="en-US">
                <a:sym typeface="+mn-ea"/>
              </a:rPr>
              <a:t>result = userCollection.insert_one(user)</a:t>
            </a:r>
            <a:endParaRPr lang="zh-CN" altLang="en-US"/>
          </a:p>
          <a:p>
            <a:r>
              <a:rPr lang="zh-CN" altLang="en-US">
                <a:sym typeface="+mn-ea"/>
              </a:rPr>
              <a:t>print(result)</a:t>
            </a:r>
            <a:endParaRPr lang="zh-CN" altLang="en-US"/>
          </a:p>
          <a:p>
            <a:r>
              <a:rPr lang="zh-CN" altLang="en-US">
                <a:sym typeface="+mn-ea"/>
              </a:rPr>
              <a:t>print(result.inserted_id)</a:t>
            </a:r>
            <a:endParaRPr lang="zh-CN" altLang="en-US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20000">
            <a:off x="6467475" y="1710690"/>
            <a:ext cx="984885" cy="984885"/>
          </a:xfrm>
          <a:prstGeom prst="rect">
            <a:avLst/>
          </a:prstGeom>
        </p:spPr>
      </p:pic>
      <p:pic>
        <p:nvPicPr>
          <p:cNvPr id="33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465" y="4862830"/>
            <a:ext cx="5179060" cy="1260475"/>
          </a:xfrm>
          <a:prstGeom prst="rect">
            <a:avLst/>
          </a:prstGeom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Spider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9135" y="1313815"/>
            <a:ext cx="259016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140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3.2    </a:t>
            </a:r>
            <a:r>
              <a:rPr lang="zh-CN" altLang="en-US" sz="4800" b="1"/>
              <a:t>存储到</a:t>
            </a:r>
            <a:r>
              <a:rPr lang="zh-CN" altLang="en-US" sz="4800" b="1"/>
              <a:t>数据库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44335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插入数据后，通过查询将插入的数据获取到，代码如下：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1831340"/>
            <a:ext cx="6096000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pymongo</a:t>
            </a:r>
            <a:endParaRPr lang="zh-CN" altLang="en-US"/>
          </a:p>
          <a:p>
            <a:r>
              <a:rPr lang="zh-CN" altLang="en-US"/>
              <a:t>#1.创建MongoDB连接</a:t>
            </a:r>
            <a:endParaRPr lang="zh-CN" altLang="en-US"/>
          </a:p>
          <a:p>
            <a:r>
              <a:rPr lang="zh-CN" altLang="en-US"/>
              <a:t>connect = pymongo.MongoClient(</a:t>
            </a:r>
            <a:endParaRPr lang="zh-CN" altLang="en-US"/>
          </a:p>
          <a:p>
            <a:r>
              <a:rPr lang="zh-CN" altLang="en-US"/>
              <a:t>    # MongoDB数据库的IP地址，127.0.0.1（代表本地）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  <a:p>
            <a:r>
              <a:rPr lang="zh-CN" altLang="en-US"/>
              <a:t>    # MongoDB数据库服务的端口号；默认端口号27017</a:t>
            </a:r>
            <a:endParaRPr lang="zh-CN" altLang="en-US"/>
          </a:p>
          <a:p>
            <a:r>
              <a:rPr lang="zh-CN" altLang="en-US"/>
              <a:t>    port=27017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#2.指定spider数据库</a:t>
            </a:r>
            <a:endParaRPr lang="zh-CN" altLang="en-US"/>
          </a:p>
          <a:p>
            <a:r>
              <a:rPr lang="zh-CN" altLang="en-US"/>
              <a:t>spiderDB = connect['spider']</a:t>
            </a:r>
            <a:endParaRPr lang="zh-CN" altLang="en-US"/>
          </a:p>
          <a:p>
            <a:r>
              <a:rPr lang="zh-CN" altLang="en-US"/>
              <a:t>#3.指定spider数据库下的users集合</a:t>
            </a:r>
            <a:endParaRPr lang="zh-CN" altLang="en-US"/>
          </a:p>
          <a:p>
            <a:r>
              <a:rPr lang="zh-CN" altLang="en-US"/>
              <a:t>userCollection = spiderDB['users']</a:t>
            </a:r>
            <a:endParaRPr lang="zh-CN" altLang="en-US"/>
          </a:p>
          <a:p>
            <a:r>
              <a:rPr lang="zh-CN" altLang="en-US"/>
              <a:t>#4.查询user数据</a:t>
            </a:r>
            <a:endParaRPr lang="zh-CN" altLang="en-US"/>
          </a:p>
          <a:p>
            <a:r>
              <a:rPr lang="zh-CN" altLang="en-US"/>
              <a:t>results = userCollection.find({'gender': '男'})</a:t>
            </a:r>
            <a:endParaRPr lang="zh-CN" altLang="en-US"/>
          </a:p>
          <a:p>
            <a:r>
              <a:rPr lang="zh-CN" altLang="en-US"/>
              <a:t>#5.循环遍历查询结果</a:t>
            </a:r>
            <a:endParaRPr lang="zh-CN" altLang="en-US"/>
          </a:p>
          <a:p>
            <a:r>
              <a:rPr lang="zh-CN" altLang="en-US"/>
              <a:t>for result in results:</a:t>
            </a:r>
            <a:endParaRPr lang="zh-CN" altLang="en-US"/>
          </a:p>
          <a:p>
            <a:r>
              <a:rPr lang="zh-CN" altLang="en-US"/>
              <a:t>print(result)</a:t>
            </a:r>
            <a:endParaRPr lang="zh-CN" altLang="en-US"/>
          </a:p>
        </p:txBody>
      </p:sp>
      <p:pic>
        <p:nvPicPr>
          <p:cNvPr id="34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435" y="4215765"/>
            <a:ext cx="5306060" cy="9677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0000">
            <a:off x="6817995" y="3101340"/>
            <a:ext cx="984885" cy="984885"/>
          </a:xfrm>
          <a:prstGeom prst="rect">
            <a:avLst/>
          </a:prstGeom>
        </p:spPr>
      </p:pic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Spider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5869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63575" y="1292860"/>
            <a:ext cx="1821180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23710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Find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608330" y="2470785"/>
          <a:ext cx="10149840" cy="3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1380"/>
                <a:gridCol w="4500880"/>
                <a:gridCol w="4767580"/>
              </a:tblGrid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符号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举例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$lt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{‘price’: {‘$lt’: 100}}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匹配price小于100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$lte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{‘price’: {‘$lte’: 100}}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匹配price小于等于100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$gt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{‘price’: {‘$gt’: 100}}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匹配price大于100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$gte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{‘price’: {‘$gte’: 100}}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匹配price大于等于100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$in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{‘price’: {‘$in’: [100,200]}}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匹配price在100-200内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$nin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{‘price’: {‘$nin’: [100,200]}}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匹配price不在100-200内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$regex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{‘mobile’: {‘$regex’: ‘^137’}}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用正则表达式，匹配mobile以137开头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$regex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{‘company’: {‘$regex’: ‘.*科技.*’}}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用正则表达式，模糊匹配company中含科技的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$exits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{‘mobile’: {‘$exits’: True}}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匹配存在mobile属性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08330" y="1569720"/>
            <a:ext cx="112414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在Find方法下有Count(计数)与Sort(排序)等方法。在Find中，本次演示了某个属性（Gender）等于某个值（男）。这个和关系型数据库类似，还有如下表匹配符号的常见操作：</a:t>
            </a:r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0925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存储至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MongoDB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2700"/>
            <a:ext cx="3752850" cy="311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27175"/>
            <a:ext cx="97675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接下来，实现将网络爬虫获取到的数据存入到MongoDB数据库中，代码如下：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108200"/>
            <a:ext cx="7430135" cy="45231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import pymongo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#前置：使用Rquests 获取URL的response</a:t>
            </a:r>
            <a:endParaRPr lang="zh-CN" altLang="en-US"/>
          </a:p>
          <a:p>
            <a:r>
              <a:rPr lang="zh-CN" altLang="en-US"/>
              <a:t>url = "http://www.techlabplt.com:8080/BD-PC/priceList"</a:t>
            </a:r>
            <a:endParaRPr lang="zh-CN" altLang="en-US"/>
          </a:p>
          <a:p>
            <a:r>
              <a:rPr lang="zh-CN" altLang="en-US"/>
              <a:t>resp = requests.get(url)</a:t>
            </a:r>
            <a:endParaRPr lang="zh-CN" altLang="en-US"/>
          </a:p>
          <a:p>
            <a:r>
              <a:rPr lang="zh-CN" altLang="en-US"/>
              <a:t>resp.encoding = 'UTF-8'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使用BS4解析数据,并输出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#1.把页面源代码交给BeautifulSoup进行处理，生成BS对象并指定html解析器</a:t>
            </a:r>
            <a:endParaRPr lang="zh-CN" altLang="en-US"/>
          </a:p>
          <a:p>
            <a:r>
              <a:rPr lang="zh-CN" altLang="en-US"/>
              <a:t>pageHtml = BeautifulSoup(resp.text, "html.parser")</a:t>
            </a:r>
            <a:endParaRPr lang="zh-CN" altLang="en-US"/>
          </a:p>
          <a:p>
            <a:r>
              <a:rPr lang="zh-CN" altLang="en-US"/>
              <a:t>#2.获取html内的div，div的class为tbl-body。里面包含着需要爬取的数据</a:t>
            </a:r>
            <a:endParaRPr lang="zh-CN" altLang="en-US"/>
          </a:p>
          <a:p>
            <a:r>
              <a:rPr lang="zh-CN" altLang="en-US"/>
              <a:t>tableDiv = pageHtml.find("div", attrs={"class": "tbl-body"})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60500"/>
            <a:ext cx="609600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#3.获取所有的tr</a:t>
            </a:r>
            <a:endParaRPr lang="zh-CN" altLang="en-US"/>
          </a:p>
          <a:p>
            <a:r>
              <a:rPr lang="zh-CN" altLang="en-US">
                <a:sym typeface="+mn-ea"/>
              </a:rPr>
              <a:t>dataDiv = tableDiv.findAll("tr")</a:t>
            </a:r>
            <a:endParaRPr lang="zh-CN" altLang="en-US"/>
          </a:p>
          <a:p>
            <a:r>
              <a:rPr lang="zh-CN" altLang="en-US">
                <a:sym typeface="+mn-ea"/>
              </a:rPr>
              <a:t>#4.删除第一个表头数据</a:t>
            </a:r>
            <a:endParaRPr lang="zh-CN" altLang="en-US"/>
          </a:p>
          <a:p>
            <a:r>
              <a:rPr lang="zh-CN" altLang="en-US">
                <a:sym typeface="+mn-ea"/>
              </a:rPr>
              <a:t>del(dataDiv[0])</a:t>
            </a:r>
            <a:endParaRPr lang="zh-CN" altLang="en-US"/>
          </a:p>
          <a:p>
            <a:r>
              <a:rPr lang="zh-CN" altLang="en-US">
                <a:sym typeface="+mn-ea"/>
              </a:rPr>
              <a:t>#5.建立MongoDB数据库连接并指定spider数据库下的products集合</a:t>
            </a:r>
            <a:endParaRPr lang="zh-CN" altLang="en-US"/>
          </a:p>
          <a:p>
            <a:r>
              <a:rPr lang="zh-CN" altLang="en-US">
                <a:sym typeface="+mn-ea"/>
              </a:rPr>
              <a:t>connect = pymongo.MongoClient(</a:t>
            </a:r>
            <a:endParaRPr lang="zh-CN" altLang="en-US"/>
          </a:p>
          <a:p>
            <a:r>
              <a:rPr lang="zh-CN" altLang="en-US">
                <a:sym typeface="+mn-ea"/>
              </a:rPr>
              <a:t>    # MongoDB数据库的IP地址，127.0.0.1（代表本地）</a:t>
            </a:r>
            <a:endParaRPr lang="zh-CN" altLang="en-US"/>
          </a:p>
          <a:p>
            <a:r>
              <a:rPr lang="zh-CN" altLang="en-US">
                <a:sym typeface="+mn-ea"/>
              </a:rPr>
              <a:t>    host='127.0.0.1',</a:t>
            </a:r>
            <a:endParaRPr lang="zh-CN" altLang="en-US"/>
          </a:p>
          <a:p>
            <a:r>
              <a:rPr lang="zh-CN" altLang="en-US">
                <a:sym typeface="+mn-ea"/>
              </a:rPr>
              <a:t>    # MongoDB数据库服务的端口号；默认端口号27017</a:t>
            </a:r>
            <a:endParaRPr lang="zh-CN" altLang="en-US"/>
          </a:p>
          <a:p>
            <a:r>
              <a:rPr lang="zh-CN" altLang="en-US">
                <a:sym typeface="+mn-ea"/>
              </a:rPr>
              <a:t>    port=27017</a:t>
            </a:r>
            <a:endParaRPr lang="zh-CN" altLang="en-US"/>
          </a:p>
          <a:p>
            <a:r>
              <a:rPr lang="zh-CN" altLang="en-US">
                <a:sym typeface="+mn-ea"/>
              </a:rPr>
              <a:t>)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spiderDB = connect['spider']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productCollection = spiderDB['products']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#6.定义插入数据集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productList = []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#7.循环遍历每一行的数据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for data in dataDiv: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1890" y="1558925"/>
            <a:ext cx="4356100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#得到每一行中的每一列</a:t>
            </a:r>
            <a:endParaRPr lang="zh-CN" altLang="en-US"/>
          </a:p>
          <a:p>
            <a:r>
              <a:rPr lang="zh-CN" altLang="en-US"/>
              <a:t>    oneData = data.findAll("td")</a:t>
            </a:r>
            <a:endParaRPr lang="zh-CN" altLang="en-US"/>
          </a:p>
          <a:p>
            <a:r>
              <a:rPr lang="zh-CN" altLang="en-US"/>
              <a:t>    product = {</a:t>
            </a:r>
            <a:endParaRPr lang="zh-CN" altLang="en-US"/>
          </a:p>
          <a:p>
            <a:r>
              <a:rPr lang="zh-CN" altLang="en-US"/>
              <a:t>        'top_class': oneData[0].text,</a:t>
            </a:r>
            <a:endParaRPr lang="zh-CN" altLang="en-US"/>
          </a:p>
          <a:p>
            <a:r>
              <a:rPr lang="zh-CN" altLang="en-US"/>
              <a:t>        'sec_class': oneData[1].text,</a:t>
            </a:r>
            <a:endParaRPr lang="zh-CN" altLang="en-US"/>
          </a:p>
          <a:p>
            <a:r>
              <a:rPr lang="zh-CN" altLang="en-US"/>
              <a:t>        'product_name': oneData[2].text,</a:t>
            </a:r>
            <a:endParaRPr lang="zh-CN" altLang="en-US"/>
          </a:p>
          <a:p>
            <a:r>
              <a:rPr lang="zh-CN" altLang="en-US"/>
              <a:t>        'low_price': oneData[3].text,</a:t>
            </a:r>
            <a:endParaRPr lang="zh-CN" altLang="en-US"/>
          </a:p>
          <a:p>
            <a:r>
              <a:rPr lang="zh-CN" altLang="en-US"/>
              <a:t>        'avg_price': oneData[4].text,</a:t>
            </a:r>
            <a:endParaRPr lang="zh-CN" altLang="en-US"/>
          </a:p>
          <a:p>
            <a:r>
              <a:rPr lang="zh-CN" altLang="en-US"/>
              <a:t>        'high_price': oneData[5].text,</a:t>
            </a:r>
            <a:endParaRPr lang="zh-CN" altLang="en-US"/>
          </a:p>
          <a:p>
            <a:r>
              <a:rPr lang="zh-CN" altLang="en-US"/>
              <a:t>        'specs': oneData[6].text,</a:t>
            </a:r>
            <a:endParaRPr lang="zh-CN" altLang="en-US"/>
          </a:p>
          <a:p>
            <a:r>
              <a:rPr lang="zh-CN" altLang="en-US"/>
              <a:t>        'origin': oneData[7].text,</a:t>
            </a:r>
            <a:endParaRPr lang="zh-CN" altLang="en-US"/>
          </a:p>
          <a:p>
            <a:r>
              <a:rPr lang="zh-CN" altLang="en-US"/>
              <a:t>        'unit': oneData[8].text,</a:t>
            </a:r>
            <a:endParaRPr lang="zh-CN" altLang="en-US"/>
          </a:p>
          <a:p>
            <a:r>
              <a:rPr lang="zh-CN" altLang="en-US"/>
              <a:t>        'update_time': oneData[9].text,</a:t>
            </a:r>
            <a:endParaRPr lang="zh-CN" altLang="en-US"/>
          </a:p>
          <a:p>
            <a:r>
              <a:rPr lang="zh-CN" altLang="en-US"/>
              <a:t>    }</a:t>
            </a:r>
            <a:endParaRPr lang="zh-CN" altLang="en-US"/>
          </a:p>
          <a:p>
            <a:r>
              <a:rPr lang="zh-CN" altLang="en-US"/>
              <a:t>    productList.append(product)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675" y="3451225"/>
            <a:ext cx="831215" cy="73850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0925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存储至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MongoDB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282700"/>
            <a:ext cx="3752850" cy="311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30045"/>
            <a:ext cx="5790565" cy="203009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#8.存入集合</a:t>
            </a:r>
            <a:endParaRPr lang="zh-CN" altLang="en-US"/>
          </a:p>
          <a:p>
            <a:r>
              <a:rPr lang="zh-CN" altLang="en-US"/>
              <a:t>result = productCollection.insert_many(productList)</a:t>
            </a:r>
            <a:endParaRPr lang="zh-CN" altLang="en-US"/>
          </a:p>
          <a:p>
            <a:r>
              <a:rPr lang="zh-CN" altLang="en-US"/>
              <a:t>print(result)</a:t>
            </a:r>
            <a:endParaRPr lang="zh-CN" altLang="en-US"/>
          </a:p>
          <a:p>
            <a:r>
              <a:rPr lang="zh-CN" altLang="en-US"/>
              <a:t>#9.查询集合,循环遍历每一行数据</a:t>
            </a:r>
            <a:endParaRPr lang="zh-CN" altLang="en-US"/>
          </a:p>
          <a:p>
            <a:r>
              <a:rPr lang="zh-CN" altLang="en-US"/>
              <a:t>results = productCollection.find()</a:t>
            </a:r>
            <a:endParaRPr lang="zh-CN" altLang="en-US"/>
          </a:p>
          <a:p>
            <a:r>
              <a:rPr lang="zh-CN" altLang="en-US"/>
              <a:t>for result in results:</a:t>
            </a:r>
            <a:endParaRPr lang="zh-CN" altLang="en-US"/>
          </a:p>
          <a:p>
            <a:r>
              <a:rPr lang="zh-CN" altLang="en-US"/>
              <a:t>print(result)</a:t>
            </a:r>
            <a:endParaRPr lang="zh-CN" altLang="en-US"/>
          </a:p>
        </p:txBody>
      </p:sp>
      <p:pic>
        <p:nvPicPr>
          <p:cNvPr id="35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30" y="4361180"/>
            <a:ext cx="5790565" cy="2042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8330" y="3890010"/>
            <a:ext cx="3595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截取部分输出结果如下图</a:t>
            </a:r>
            <a:r>
              <a:rPr lang="zh-CN" altLang="en-US"/>
              <a:t>所示：</a:t>
            </a:r>
            <a:endParaRPr lang="zh-CN" altLang="en-US"/>
          </a:p>
        </p:txBody>
      </p:sp>
      <p:pic>
        <p:nvPicPr>
          <p:cNvPr id="36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1960" y="3335973"/>
            <a:ext cx="5274310" cy="27425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91960" y="2455545"/>
            <a:ext cx="52743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数据插入后，MongoDB Compass工具查询到的Products集合下的数据。如</a:t>
            </a:r>
            <a:r>
              <a:rPr lang="zh-CN" altLang="en-US"/>
              <a:t>下图所示：</a:t>
            </a:r>
            <a:endParaRPr lang="zh-CN" altLang="en-US"/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0925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存储至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MongoDB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282700"/>
            <a:ext cx="3752850" cy="311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7597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964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3.2.3    </a:t>
            </a:r>
            <a:r>
              <a:rPr lang="zh-CN" altLang="en-US" sz="4800" b="1"/>
              <a:t>任务</a:t>
            </a:r>
            <a:r>
              <a:rPr lang="zh-CN" altLang="en-US" sz="4800" b="1"/>
              <a:t>实施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18675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01750"/>
            <a:ext cx="158432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705610"/>
            <a:ext cx="112414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通过Requests爬取（http://www.techlabplt.com:8080/BD-PC/proxy.html）的标题和内部数据，并将数据存入MySQL内。</a:t>
            </a:r>
            <a:endParaRPr lang="zh-CN" altLang="en-US"/>
          </a:p>
          <a:p>
            <a:pPr indent="457200"/>
            <a:r>
              <a:rPr lang="en-US" altLang="zh-CN"/>
              <a:t>1</a:t>
            </a:r>
            <a:r>
              <a:rPr lang="zh-CN" altLang="en-US"/>
              <a:t>、创建命名为proxy表，其中字段为：id、ip、port，type与position（ip为ip地址，port为端口，type为代理类型， position为地理位置），以下为创建语句：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31060" y="3296285"/>
            <a:ext cx="5591175" cy="230695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CREATE TABLE proxy(</a:t>
            </a:r>
            <a:endParaRPr lang="zh-CN" altLang="en-US"/>
          </a:p>
          <a:p>
            <a:r>
              <a:rPr lang="zh-CN" altLang="en-US"/>
              <a:t>id INT NOT NULL AUTO_INCREMENT,</a:t>
            </a:r>
            <a:endParaRPr lang="zh-CN" altLang="en-US"/>
          </a:p>
          <a:p>
            <a:r>
              <a:rPr lang="zh-CN" altLang="en-US"/>
              <a:t>   ip VARCHAR(50) ,</a:t>
            </a:r>
            <a:endParaRPr lang="zh-CN" altLang="en-US"/>
          </a:p>
          <a:p>
            <a:r>
              <a:rPr lang="zh-CN" altLang="en-US"/>
              <a:t>   port VARCHAR(10),</a:t>
            </a:r>
            <a:endParaRPr lang="zh-CN" altLang="en-US"/>
          </a:p>
          <a:p>
            <a:r>
              <a:rPr lang="zh-CN" altLang="en-US"/>
              <a:t>   type VARCHAR(20) ,</a:t>
            </a:r>
            <a:endParaRPr lang="zh-CN" altLang="en-US"/>
          </a:p>
          <a:p>
            <a:r>
              <a:rPr lang="zh-CN" altLang="en-US"/>
              <a:t>   position VARCHAR(10),</a:t>
            </a:r>
            <a:endParaRPr lang="zh-CN" altLang="en-US"/>
          </a:p>
          <a:p>
            <a:r>
              <a:rPr lang="zh-CN" altLang="en-US"/>
              <a:t>   PRIMARY KEY ( id )</a:t>
            </a:r>
            <a:endParaRPr lang="zh-CN" altLang="en-US"/>
          </a:p>
          <a:p>
            <a:r>
              <a:rPr lang="zh-CN" altLang="en-US"/>
              <a:t>);</a:t>
            </a:r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7637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根据网页内数据分析，代码如下：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890395"/>
            <a:ext cx="6096000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random</a:t>
            </a:r>
            <a:endParaRPr lang="zh-CN" altLang="en-US"/>
          </a:p>
          <a:p>
            <a:r>
              <a:rPr lang="zh-CN" altLang="en-US"/>
              <a:t>import pymysql</a:t>
            </a:r>
            <a:endParaRPr lang="zh-CN" altLang="en-US"/>
          </a:p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# 导入lxml的etree模块</a:t>
            </a:r>
            <a:endParaRPr lang="zh-CN" altLang="en-US"/>
          </a:p>
          <a:p>
            <a:r>
              <a:rPr lang="zh-CN" altLang="en-US"/>
              <a:t>from lxml import etree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headers={</a:t>
            </a:r>
            <a:endParaRPr lang="zh-CN" altLang="en-US"/>
          </a:p>
          <a:p>
            <a:r>
              <a:rPr lang="zh-CN" altLang="en-US"/>
              <a:t>    "User-Agent": "Mozilla/5.0 (Windows NT 10.0; Win64; x64) AppleWebKit/537.36 (KHTML, like Gecko) Chrome/112.0.0.0 Safari/537.36"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r>
              <a:rPr lang="zh-CN" altLang="en-US"/>
              <a:t>url = 'http://www.techlabplt.com:8080/BD-PC/proxy.html'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response = requests.get(url=url, headers=headers)</a:t>
            </a:r>
            <a:endParaRPr lang="zh-CN" altLang="en-US"/>
          </a:p>
          <a:p>
            <a:r>
              <a:rPr lang="zh-CN" altLang="en-US"/>
              <a:t>response.encoding='utf-8'</a:t>
            </a:r>
            <a:endParaRPr lang="zh-CN" altLang="en-US"/>
          </a:p>
          <a:p>
            <a:r>
              <a:rPr lang="zh-CN" altLang="en-US"/>
              <a:t>html = etree.HTML(response.text)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6972935" y="2603500"/>
            <a:ext cx="4876800" cy="3177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8675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158432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75105"/>
            <a:ext cx="609600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conn = pymysql.connect(host='127.0.0.1', user='root', password='123456', port=3306,</a:t>
            </a:r>
            <a:endParaRPr lang="zh-CN" altLang="en-US"/>
          </a:p>
          <a:p>
            <a:r>
              <a:rPr lang="zh-CN" altLang="en-US"/>
              <a:t>database='spider')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pageHtml = BeautifulSoup(response.text, "html.parser")</a:t>
            </a:r>
            <a:endParaRPr lang="zh-CN" altLang="en-US"/>
          </a:p>
          <a:p>
            <a:r>
              <a:rPr lang="zh-CN" altLang="en-US"/>
              <a:t># 获取html内的div，div的class为proxy-title。里面包含着此网站的标题数据</a:t>
            </a:r>
            <a:endParaRPr lang="zh-CN" altLang="en-US"/>
          </a:p>
          <a:p>
            <a:r>
              <a:rPr lang="zh-CN" altLang="en-US"/>
              <a:t>title = pageHtml.find("div", attrs={"class": "proxy-title"}).text.replace(" ", '').replace("\n", '')</a:t>
            </a:r>
            <a:endParaRPr lang="zh-CN" altLang="en-US"/>
          </a:p>
          <a:p>
            <a:r>
              <a:rPr lang="zh-CN" altLang="en-US"/>
              <a:t># 输出标题</a:t>
            </a:r>
            <a:endParaRPr lang="zh-CN" altLang="en-US"/>
          </a:p>
          <a:p>
            <a:r>
              <a:rPr lang="zh-CN" altLang="en-US"/>
              <a:t>print(title)</a:t>
            </a:r>
            <a:endParaRPr lang="zh-CN" altLang="en-US"/>
          </a:p>
          <a:p>
            <a:r>
              <a:rPr lang="zh-CN" altLang="en-US"/>
              <a:t># 代理网站的tr列表</a:t>
            </a:r>
            <a:endParaRPr lang="zh-CN" altLang="en-US"/>
          </a:p>
          <a:p>
            <a:r>
              <a:rPr lang="zh-CN" altLang="en-US"/>
              <a:t>proxy_list = html.xpath('/html/body/div[3]/div[2]/div/div[2]/table/tbody/tr')</a:t>
            </a:r>
            <a:endParaRPr lang="zh-CN" altLang="en-US"/>
          </a:p>
          <a:p>
            <a:r>
              <a:rPr lang="zh-CN" altLang="en-US"/>
              <a:t>for proxy in proxy_list:</a:t>
            </a:r>
            <a:endParaRPr lang="zh-CN" altLang="en-US"/>
          </a:p>
          <a:p>
            <a:r>
              <a:rPr lang="zh-CN" altLang="en-US"/>
              <a:t>   # ip 地址</a:t>
            </a:r>
            <a:endParaRPr lang="zh-CN" altLang="en-US"/>
          </a:p>
          <a:p>
            <a:r>
              <a:rPr lang="zh-CN" altLang="en-US"/>
              <a:t>   ip = proxy[0].text</a:t>
            </a:r>
            <a:endParaRPr lang="zh-CN" altLang="en-US"/>
          </a:p>
          <a:p>
            <a:r>
              <a:rPr lang="zh-CN" altLang="en-US"/>
              <a:t>   # 端口号</a:t>
            </a:r>
            <a:endParaRPr lang="zh-CN" altLang="en-US"/>
          </a:p>
          <a:p>
            <a:r>
              <a:rPr lang="zh-CN" altLang="en-US"/>
              <a:t>   port = proxy[1].text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18675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301750"/>
            <a:ext cx="158432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88465"/>
            <a:ext cx="5295265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# 代理类型</a:t>
            </a:r>
            <a:endParaRPr lang="zh-CN" altLang="en-US"/>
          </a:p>
          <a:p>
            <a:r>
              <a:rPr lang="zh-CN" altLang="en-US"/>
              <a:t>   type = proxy[3].text</a:t>
            </a:r>
            <a:endParaRPr lang="zh-CN" altLang="en-US"/>
          </a:p>
          <a:p>
            <a:r>
              <a:rPr lang="zh-CN" altLang="en-US"/>
              <a:t>   # 地理位置</a:t>
            </a:r>
            <a:endParaRPr lang="zh-CN" altLang="en-US"/>
          </a:p>
          <a:p>
            <a:r>
              <a:rPr lang="zh-CN" altLang="en-US"/>
              <a:t>   position = proxy[5].text</a:t>
            </a:r>
            <a:endParaRPr lang="zh-CN" altLang="en-US"/>
          </a:p>
          <a:p>
            <a:r>
              <a:rPr lang="zh-CN" altLang="en-US"/>
              <a:t>   values = (</a:t>
            </a:r>
            <a:endParaRPr lang="zh-CN" altLang="en-US"/>
          </a:p>
          <a:p>
            <a:r>
              <a:rPr lang="zh-CN" altLang="en-US"/>
              <a:t>      ip,</a:t>
            </a:r>
            <a:endParaRPr lang="zh-CN" altLang="en-US"/>
          </a:p>
          <a:p>
            <a:r>
              <a:rPr lang="zh-CN" altLang="en-US"/>
              <a:t>      port,</a:t>
            </a:r>
            <a:endParaRPr lang="zh-CN" altLang="en-US"/>
          </a:p>
          <a:p>
            <a:r>
              <a:rPr lang="zh-CN" altLang="en-US"/>
              <a:t>      type,</a:t>
            </a:r>
            <a:endParaRPr lang="zh-CN" altLang="en-US"/>
          </a:p>
          <a:p>
            <a:r>
              <a:rPr lang="zh-CN" altLang="en-US"/>
              <a:t>      position</a:t>
            </a:r>
            <a:endParaRPr lang="zh-CN" altLang="en-US"/>
          </a:p>
          <a:p>
            <a:r>
              <a:rPr lang="zh-CN" altLang="en-US"/>
              <a:t>   )</a:t>
            </a:r>
            <a:endParaRPr lang="zh-CN" altLang="en-US"/>
          </a:p>
          <a:p>
            <a:r>
              <a:rPr lang="zh-CN" altLang="en-US"/>
              <a:t>   # 定义插入语句</a:t>
            </a:r>
            <a:endParaRPr lang="zh-CN" altLang="en-US"/>
          </a:p>
          <a:p>
            <a:r>
              <a:rPr lang="zh-CN" altLang="en-US"/>
              <a:t>   result = "insert into proxy(ip,port,type,position) values('%s','%s','%s','%s')"%values</a:t>
            </a:r>
            <a:endParaRPr lang="zh-CN" altLang="en-US"/>
          </a:p>
          <a:p>
            <a:r>
              <a:rPr lang="zh-CN" altLang="en-US"/>
              <a:t>   try:</a:t>
            </a:r>
            <a:endParaRPr lang="zh-CN" altLang="en-US"/>
          </a:p>
          <a:p>
            <a:r>
              <a:rPr lang="zh-CN" altLang="en-US"/>
              <a:t>      cursor = conn.cursor()</a:t>
            </a:r>
            <a:endParaRPr lang="zh-CN" altLang="en-US"/>
          </a:p>
          <a:p>
            <a:r>
              <a:rPr lang="zh-CN" altLang="en-US"/>
              <a:t>      cursor.execute(result)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155180" y="3080385"/>
            <a:ext cx="4693920" cy="286131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except:</a:t>
            </a:r>
            <a:endParaRPr lang="zh-CN" altLang="en-US"/>
          </a:p>
          <a:p>
            <a:r>
              <a:rPr lang="zh-CN" altLang="en-US">
                <a:sym typeface="+mn-ea"/>
              </a:rPr>
              <a:t>      # 发生异常，回滚</a:t>
            </a:r>
            <a:endParaRPr lang="zh-CN" altLang="en-US"/>
          </a:p>
          <a:p>
            <a:r>
              <a:rPr lang="zh-CN" altLang="en-US">
                <a:sym typeface="+mn-ea"/>
              </a:rPr>
              <a:t>      print("发生异常")</a:t>
            </a:r>
            <a:endParaRPr lang="zh-CN" altLang="en-US"/>
          </a:p>
          <a:p>
            <a:r>
              <a:rPr lang="zh-CN" altLang="en-US">
                <a:sym typeface="+mn-ea"/>
              </a:rPr>
              <a:t>      conn.rollback()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# 提交操作</a:t>
            </a:r>
            <a:endParaRPr lang="zh-CN" altLang="en-US"/>
          </a:p>
          <a:p>
            <a:r>
              <a:rPr lang="zh-CN" altLang="en-US">
                <a:sym typeface="+mn-ea"/>
              </a:rPr>
              <a:t>conn.commit()</a:t>
            </a:r>
            <a:endParaRPr lang="zh-CN" altLang="en-US"/>
          </a:p>
          <a:p>
            <a:r>
              <a:rPr lang="zh-CN" altLang="en-US">
                <a:sym typeface="+mn-ea"/>
              </a:rPr>
              <a:t># 关闭连接</a:t>
            </a:r>
            <a:endParaRPr lang="zh-CN" altLang="en-US"/>
          </a:p>
          <a:p>
            <a:r>
              <a:rPr lang="zh-CN" altLang="en-US">
                <a:sym typeface="+mn-ea"/>
              </a:rPr>
              <a:t>cursor.close()</a:t>
            </a:r>
            <a:endParaRPr lang="zh-CN" altLang="en-US"/>
          </a:p>
          <a:p>
            <a:r>
              <a:rPr lang="zh-CN" altLang="en-US">
                <a:sym typeface="+mn-ea"/>
              </a:rPr>
              <a:t>conn.close()</a:t>
            </a:r>
            <a:endParaRPr lang="zh-CN" altLang="en-US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780" y="4017010"/>
            <a:ext cx="831215" cy="73850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8675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158432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存储到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3335"/>
            <a:ext cx="228600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99135" y="1637665"/>
            <a:ext cx="11186160" cy="4601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了解数据库的基本概念，安装和配置 MySQL 和 MongoDB 数据库软件；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Pymysql 库是 Python 程序与 MySQL 数据库进行交互的工具，熟悉如何安装和配置 Pymysql 库；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Navicat Premium 数据库管理工具，用于连接、管理和操作不同类型的数据库，熟悉如何安装和配置 Navicat Premium 工具；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MySQL 数据库的基本概念和操作方法，包括创建数据库、数据表，插入数据等，并掌握通过 Pymysql 库连接 MySQL 数据库并将数据存储至 MySQL 数据库的方法；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了解 BeautifulSoup 和 XPath 是两种常用的网页解析工具，熟悉它们的基本用法和语法规则，包括如何提取网页中的元素、属性和文本等信息；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135" y="2027555"/>
            <a:ext cx="3655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控制台输出如下</a:t>
            </a:r>
            <a:r>
              <a:rPr lang="zh-CN" altLang="en-US"/>
              <a:t>图所示：</a:t>
            </a:r>
            <a:endParaRPr lang="zh-CN" altLang="en-US"/>
          </a:p>
        </p:txBody>
      </p:sp>
      <p:pic>
        <p:nvPicPr>
          <p:cNvPr id="13000547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558733"/>
            <a:ext cx="5278120" cy="17405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31000" y="2027555"/>
            <a:ext cx="44075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数据表proxy的查询结果，如</a:t>
            </a:r>
            <a:r>
              <a:rPr lang="zh-CN" altLang="en-US"/>
              <a:t>下图所示：</a:t>
            </a:r>
            <a:endParaRPr lang="zh-CN" altLang="en-US"/>
          </a:p>
        </p:txBody>
      </p:sp>
      <p:pic>
        <p:nvPicPr>
          <p:cNvPr id="154279802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000" y="2558733"/>
            <a:ext cx="5278120" cy="278828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8675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158432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960120" y="2346960"/>
            <a:ext cx="10272395" cy="24142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80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3.2.1    </a:t>
            </a:r>
            <a:endParaRPr lang="en-US" altLang="zh-CN" sz="4800" b="1"/>
          </a:p>
          <a:p>
            <a:r>
              <a:rPr lang="zh-CN" altLang="en-US" sz="4800" b="1"/>
              <a:t>存储到</a:t>
            </a:r>
            <a:r>
              <a:rPr lang="en-US" altLang="zh-CN" sz="4800" b="1"/>
              <a:t>MySQL</a:t>
            </a:r>
            <a:r>
              <a:rPr lang="zh-CN" altLang="en-US" sz="4800" b="1"/>
              <a:t>数据库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8079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3335"/>
            <a:ext cx="253238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407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62100"/>
            <a:ext cx="11282680" cy="1158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/>
            <a:r>
              <a:rPr lang="zh-CN" altLang="en-US" sz="1600">
                <a:sym typeface="+mn-ea"/>
              </a:rPr>
              <a:t>在将数据存储到MySQL之前，需要确保如下几点：</a:t>
            </a:r>
            <a:endParaRPr lang="zh-CN" altLang="en-US" sz="1600"/>
          </a:p>
          <a:p>
            <a:r>
              <a:rPr lang="en-US" altLang="zh-CN" sz="1600">
                <a:sym typeface="+mn-ea"/>
              </a:rPr>
              <a:t>1</a:t>
            </a:r>
            <a:r>
              <a:rPr lang="zh-CN" altLang="en-US" sz="1600">
                <a:sym typeface="+mn-ea"/>
              </a:rPr>
              <a:t>、MySQL数据库已经安装完成，并能正常访问。</a:t>
            </a:r>
            <a:endParaRPr lang="zh-CN" altLang="en-US" sz="1600"/>
          </a:p>
          <a:p>
            <a:r>
              <a:rPr lang="en-US" altLang="zh-CN" sz="1600">
                <a:sym typeface="+mn-ea"/>
              </a:rPr>
              <a:t>2</a:t>
            </a:r>
            <a:r>
              <a:rPr lang="zh-CN" altLang="en-US" sz="1600">
                <a:sym typeface="+mn-ea"/>
              </a:rPr>
              <a:t>、Navicat Premium工具（无版本要求）。</a:t>
            </a: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608330" y="2865120"/>
            <a:ext cx="1128268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 sz="1600"/>
              <a:t>Navicat Premium相当于MySQL的操作面板，打开Navicat Premium，如</a:t>
            </a:r>
            <a:r>
              <a:rPr lang="zh-CN" altLang="en-US" sz="1600"/>
              <a:t>下图所示，然后点击“连接”，选择“MySQL”</a:t>
            </a:r>
            <a:endParaRPr lang="zh-CN" altLang="en-US" sz="1600"/>
          </a:p>
        </p:txBody>
      </p:sp>
      <p:pic>
        <p:nvPicPr>
          <p:cNvPr id="2135622365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35" y="3455035"/>
            <a:ext cx="4598670" cy="3208655"/>
          </a:xfrm>
          <a:prstGeom prst="rect">
            <a:avLst/>
          </a:prstGeom>
        </p:spPr>
      </p:pic>
      <p:pic>
        <p:nvPicPr>
          <p:cNvPr id="185349991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3489325"/>
            <a:ext cx="4816475" cy="32518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1027366525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30" y="2198688"/>
            <a:ext cx="5278120" cy="3678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6260" y="1704975"/>
            <a:ext cx="2480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打开</a:t>
            </a:r>
            <a:r>
              <a:rPr lang="zh-CN" altLang="en-US"/>
              <a:t>连接</a:t>
            </a:r>
            <a:endParaRPr lang="zh-CN" altLang="en-US"/>
          </a:p>
        </p:txBody>
      </p:sp>
      <p:pic>
        <p:nvPicPr>
          <p:cNvPr id="75038512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150" y="2193608"/>
            <a:ext cx="5278120" cy="36836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07150" y="1634490"/>
            <a:ext cx="17672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新建</a:t>
            </a:r>
            <a:r>
              <a:rPr lang="zh-CN" altLang="en-US"/>
              <a:t>数据库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8079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83335"/>
            <a:ext cx="253238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784642024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35" y="2246948"/>
            <a:ext cx="5278120" cy="36163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99135" y="1722120"/>
            <a:ext cx="2941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编辑数据库</a:t>
            </a:r>
            <a:r>
              <a:rPr lang="zh-CN" altLang="en-US"/>
              <a:t>信息</a:t>
            </a:r>
            <a:endParaRPr lang="zh-CN" altLang="en-US"/>
          </a:p>
        </p:txBody>
      </p:sp>
      <p:pic>
        <p:nvPicPr>
          <p:cNvPr id="404032212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890" y="2216785"/>
            <a:ext cx="5252085" cy="36468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85890" y="1722120"/>
            <a:ext cx="2254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打开</a:t>
            </a:r>
            <a:r>
              <a:rPr lang="zh-CN" altLang="en-US"/>
              <a:t>数据库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8079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83335"/>
            <a:ext cx="253238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80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135" y="1748155"/>
            <a:ext cx="199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数据库打开</a:t>
            </a:r>
            <a:r>
              <a:rPr lang="zh-CN" altLang="en-US"/>
              <a:t>状态</a:t>
            </a:r>
            <a:endParaRPr lang="zh-CN" altLang="en-US"/>
          </a:p>
        </p:txBody>
      </p:sp>
      <p:pic>
        <p:nvPicPr>
          <p:cNvPr id="717587046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35" y="2267903"/>
            <a:ext cx="5278120" cy="3679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9230" y="2268220"/>
            <a:ext cx="2724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安装Pymysql库</a:t>
            </a:r>
            <a:endParaRPr lang="zh-CN" altLang="en-US"/>
          </a:p>
        </p:txBody>
      </p:sp>
      <p:pic>
        <p:nvPicPr>
          <p:cNvPr id="12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230" y="2837180"/>
            <a:ext cx="5290185" cy="254190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8079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83335"/>
            <a:ext cx="253238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4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5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6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6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5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4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i*2"/>
  <p:tag name="KSO_WM_TEMPLATE_CATEGORY" val="custom"/>
  <p:tag name="KSO_WM_TEMPLATE_INDEX" val="20205081"/>
  <p:tag name="KSO_WM_UNIT_LAYERLEVEL" val="1"/>
  <p:tag name="KSO_WM_TAG_VERSION" val="1.0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ISCONTENTSTITLE" val="1"/>
  <p:tag name="KSO_WM_UNIT_PRESET_TEXT" val="目录"/>
  <p:tag name="KSO_WM_UNIT_NOCLEAR" val="1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05081_6*a*1"/>
  <p:tag name="KSO_WM_TEMPLATE_CATEGORY" val="custom"/>
  <p:tag name="KSO_WM_TEMPLATE_INDEX" val="20205081"/>
  <p:tag name="KSO_WM_UNIT_LAYERLEVEL" val="1"/>
  <p:tag name="KSO_WM_TAG_VERSION" val="1.0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5081_6*i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UNIT_TABLE_BEAUTIFY" val="smartTable{04095702-2215-4a74-a634-15b3290ef66f}"/>
  <p:tag name="TABLE_ENDDRAG_ORIGIN_RECT" val="736*269"/>
  <p:tag name="TABLE_ENDDRAG_RECT" val="55*135*736*269"/>
</p:tagLst>
</file>

<file path=ppt/tags/tag75.xml><?xml version="1.0" encoding="utf-8"?>
<p:tagLst xmlns:p="http://schemas.openxmlformats.org/presentationml/2006/main">
  <p:tag name="KSO_WM_UNIT_TABLE_BEAUTIFY" val="smartTable{eedb00eb-3d1e-4010-abe8-327e16c172cb}"/>
  <p:tag name="TABLE_ENDDRAG_ORIGIN_RECT" val="750*321"/>
  <p:tag name="TABLE_ENDDRAG_RECT" val="47*214*750*321"/>
</p:tagLst>
</file>

<file path=ppt/tags/tag76.xml><?xml version="1.0" encoding="utf-8"?>
<p:tagLst xmlns:p="http://schemas.openxmlformats.org/presentationml/2006/main">
  <p:tag name="KSO_WM_UNIT_TABLE_BEAUTIFY" val="smartTable{5fa1fc47-50b4-48ab-a9f3-bdcca05921ed}"/>
</p:tagLst>
</file>

<file path=ppt/tags/tag77.xml><?xml version="1.0" encoding="utf-8"?>
<p:tagLst xmlns:p="http://schemas.openxmlformats.org/presentationml/2006/main">
  <p:tag name="COMMONDATA" val="eyJoZGlkIjoiNjc4NWE5MDgxMWI3OWJkN2RhMWYwYTJlMzI5ZTliNjAifQ=="/>
  <p:tag name="KSO_WPP_MARK_KEY" val="f6f79563-3fc0-4133-a2ef-1071e4edae82"/>
  <p:tag name="commondata" val="eyJoZGlkIjoiYWRmNGI5OGMwYThkNjZlN2JlZGUyY2MxZmU1ZmUxNzY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11393</Words>
  <Application>WPS 演示</Application>
  <PresentationFormat>宽屏</PresentationFormat>
  <Paragraphs>800</Paragraphs>
  <Slides>41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1" baseType="lpstr">
      <vt:lpstr>Arial</vt:lpstr>
      <vt:lpstr>宋体</vt:lpstr>
      <vt:lpstr>Wingdings</vt:lpstr>
      <vt:lpstr>Wingdings</vt:lpstr>
      <vt:lpstr>微软雅黑</vt:lpstr>
      <vt:lpstr>Calibri</vt:lpstr>
      <vt:lpstr>微软雅黑 Light</vt:lpstr>
      <vt:lpstr>锐字工房云字库细圆GBK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wyp</cp:lastModifiedBy>
  <cp:revision>214</cp:revision>
  <dcterms:created xsi:type="dcterms:W3CDTF">2019-06-19T02:08:00Z</dcterms:created>
  <dcterms:modified xsi:type="dcterms:W3CDTF">2024-02-28T12:26:29Z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D33AE642DBB24E78BCD277302024132F</vt:lpwstr>
  </property>
</Properties>
</file>